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0"/>
  </p:notesMasterIdLst>
  <p:sldIdLst>
    <p:sldId id="256" r:id="rId2"/>
    <p:sldId id="257" r:id="rId3"/>
    <p:sldId id="258" r:id="rId4"/>
    <p:sldId id="261" r:id="rId5"/>
    <p:sldId id="262" r:id="rId6"/>
    <p:sldId id="263" r:id="rId7"/>
    <p:sldId id="264" r:id="rId8"/>
    <p:sldId id="265" r:id="rId9"/>
    <p:sldId id="266" r:id="rId10"/>
    <p:sldId id="267" r:id="rId11"/>
    <p:sldId id="269" r:id="rId12"/>
    <p:sldId id="270" r:id="rId13"/>
    <p:sldId id="271" r:id="rId14"/>
    <p:sldId id="274" r:id="rId15"/>
    <p:sldId id="275" r:id="rId16"/>
    <p:sldId id="276" r:id="rId17"/>
    <p:sldId id="277" r:id="rId18"/>
    <p:sldId id="278" r:id="rId19"/>
    <p:sldId id="281" r:id="rId20"/>
    <p:sldId id="282" r:id="rId21"/>
    <p:sldId id="280" r:id="rId22"/>
    <p:sldId id="279" r:id="rId23"/>
    <p:sldId id="283" r:id="rId24"/>
    <p:sldId id="284" r:id="rId25"/>
    <p:sldId id="272" r:id="rId26"/>
    <p:sldId id="285" r:id="rId27"/>
    <p:sldId id="286" r:id="rId28"/>
    <p:sldId id="287" r:id="rId29"/>
    <p:sldId id="289" r:id="rId30"/>
    <p:sldId id="290" r:id="rId31"/>
    <p:sldId id="291" r:id="rId32"/>
    <p:sldId id="293" r:id="rId33"/>
    <p:sldId id="292" r:id="rId34"/>
    <p:sldId id="288" r:id="rId35"/>
    <p:sldId id="296" r:id="rId36"/>
    <p:sldId id="294" r:id="rId37"/>
    <p:sldId id="297" r:id="rId38"/>
    <p:sldId id="298" r:id="rId39"/>
    <p:sldId id="295" r:id="rId40"/>
    <p:sldId id="273" r:id="rId41"/>
    <p:sldId id="299" r:id="rId42"/>
    <p:sldId id="300" r:id="rId43"/>
    <p:sldId id="301" r:id="rId44"/>
    <p:sldId id="302" r:id="rId45"/>
    <p:sldId id="303" r:id="rId46"/>
    <p:sldId id="304" r:id="rId47"/>
    <p:sldId id="305" r:id="rId48"/>
    <p:sldId id="307" r:id="rId49"/>
    <p:sldId id="309" r:id="rId50"/>
    <p:sldId id="310" r:id="rId51"/>
    <p:sldId id="311" r:id="rId52"/>
    <p:sldId id="308" r:id="rId53"/>
    <p:sldId id="306" r:id="rId54"/>
    <p:sldId id="312" r:id="rId55"/>
    <p:sldId id="313" r:id="rId56"/>
    <p:sldId id="314" r:id="rId57"/>
    <p:sldId id="315" r:id="rId58"/>
    <p:sldId id="316" r:id="rId5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2EAABAB-F504-4AA1-A69F-5394CECE7A6A}">
          <p14:sldIdLst>
            <p14:sldId id="256"/>
            <p14:sldId id="257"/>
            <p14:sldId id="258"/>
            <p14:sldId id="261"/>
            <p14:sldId id="262"/>
            <p14:sldId id="263"/>
            <p14:sldId id="264"/>
            <p14:sldId id="265"/>
            <p14:sldId id="266"/>
            <p14:sldId id="267"/>
            <p14:sldId id="269"/>
            <p14:sldId id="270"/>
            <p14:sldId id="271"/>
            <p14:sldId id="274"/>
            <p14:sldId id="275"/>
            <p14:sldId id="276"/>
            <p14:sldId id="277"/>
            <p14:sldId id="278"/>
            <p14:sldId id="281"/>
            <p14:sldId id="282"/>
            <p14:sldId id="280"/>
            <p14:sldId id="279"/>
            <p14:sldId id="283"/>
            <p14:sldId id="284"/>
            <p14:sldId id="272"/>
            <p14:sldId id="285"/>
            <p14:sldId id="286"/>
            <p14:sldId id="287"/>
            <p14:sldId id="289"/>
            <p14:sldId id="290"/>
            <p14:sldId id="291"/>
            <p14:sldId id="293"/>
            <p14:sldId id="292"/>
            <p14:sldId id="288"/>
            <p14:sldId id="296"/>
          </p14:sldIdLst>
        </p14:section>
        <p14:section name="Sezione senza titolo" id="{A22C5B33-C176-4C84-A92A-782B5A200661}">
          <p14:sldIdLst>
            <p14:sldId id="294"/>
            <p14:sldId id="297"/>
            <p14:sldId id="298"/>
            <p14:sldId id="295"/>
            <p14:sldId id="273"/>
            <p14:sldId id="299"/>
            <p14:sldId id="300"/>
            <p14:sldId id="301"/>
            <p14:sldId id="302"/>
            <p14:sldId id="303"/>
            <p14:sldId id="304"/>
            <p14:sldId id="305"/>
            <p14:sldId id="307"/>
            <p14:sldId id="309"/>
            <p14:sldId id="310"/>
            <p14:sldId id="311"/>
            <p14:sldId id="308"/>
            <p14:sldId id="306"/>
            <p14:sldId id="312"/>
            <p14:sldId id="313"/>
            <p14:sldId id="314"/>
            <p14:sldId id="315"/>
            <p14:sldId id="31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9A0A7D-1157-48A5-A6B5-404A725F0BD9}" type="datetimeFigureOut">
              <a:rPr lang="it-IT" smtClean="0"/>
              <a:t>15/02/2017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09FD00-FB26-4D67-A6B2-000423878C48}" type="slidenum">
              <a:rPr lang="it-IT" smtClean="0"/>
              <a:t>‹N›</a:t>
            </a:fld>
            <a:endParaRPr lang="it-IT"/>
          </a:p>
        </p:txBody>
      </p:sp>
    </p:spTree>
    <p:extLst>
      <p:ext uri="{BB962C8B-B14F-4D97-AF65-F5344CB8AC3E}">
        <p14:creationId xmlns:p14="http://schemas.microsoft.com/office/powerpoint/2010/main" val="2807659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A09FD00-FB26-4D67-A6B2-000423878C48}" type="slidenum">
              <a:rPr lang="it-IT" smtClean="0"/>
              <a:t>52</a:t>
            </a:fld>
            <a:endParaRPr lang="it-IT"/>
          </a:p>
        </p:txBody>
      </p:sp>
    </p:spTree>
    <p:extLst>
      <p:ext uri="{BB962C8B-B14F-4D97-AF65-F5344CB8AC3E}">
        <p14:creationId xmlns:p14="http://schemas.microsoft.com/office/powerpoint/2010/main" val="229083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131596CA-4031-4AFB-88F8-02BAC31CBDA1}" type="datetimeFigureOut">
              <a:rPr lang="it-IT" smtClean="0"/>
              <a:t>14/02/2017</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5BCE7F06-9EBB-4628-8EFC-D6E6162B4D15}"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131596CA-4031-4AFB-88F8-02BAC31CBDA1}" type="datetimeFigureOut">
              <a:rPr lang="it-IT" smtClean="0"/>
              <a:t>14/02/2017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131596CA-4031-4AFB-88F8-02BAC31CBDA1}" type="datetimeFigureOut">
              <a:rPr lang="it-IT" smtClean="0"/>
              <a:t>14/02/2017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131596CA-4031-4AFB-88F8-02BAC31CBDA1}" type="datetimeFigureOut">
              <a:rPr lang="it-IT" smtClean="0"/>
              <a:t>14/02/2017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fld id="{131596CA-4031-4AFB-88F8-02BAC31CBDA1}" type="datetimeFigureOut">
              <a:rPr lang="it-IT" smtClean="0"/>
              <a:t>14/02/2017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BCE7F06-9EBB-4628-8EFC-D6E6162B4D15}"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131596CA-4031-4AFB-88F8-02BAC31CBDA1}" type="datetimeFigureOut">
              <a:rPr lang="it-IT" smtClean="0"/>
              <a:t>14/02/2017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fld id="{131596CA-4031-4AFB-88F8-02BAC31CBDA1}" type="datetimeFigureOut">
              <a:rPr lang="it-IT" smtClean="0"/>
              <a:t>14/02/2017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fld id="{131596CA-4031-4AFB-88F8-02BAC31CBDA1}" type="datetimeFigureOut">
              <a:rPr lang="it-IT" smtClean="0"/>
              <a:t>14/02/2017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596CA-4031-4AFB-88F8-02BAC31CBDA1}" type="datetimeFigureOut">
              <a:rPr lang="it-IT" smtClean="0"/>
              <a:t>14/02/2017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131596CA-4031-4AFB-88F8-02BAC31CBDA1}" type="datetimeFigureOut">
              <a:rPr lang="it-IT" smtClean="0"/>
              <a:t>14/02/2017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BCE7F06-9EBB-4628-8EFC-D6E6162B4D15}"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fld id="{131596CA-4031-4AFB-88F8-02BAC31CBDA1}" type="datetimeFigureOut">
              <a:rPr lang="it-IT" smtClean="0"/>
              <a:t>14/02/2017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5BCE7F06-9EBB-4628-8EFC-D6E6162B4D15}" type="slidenum">
              <a:rPr lang="it-IT" smtClean="0"/>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1596CA-4031-4AFB-88F8-02BAC31CBDA1}" type="datetimeFigureOut">
              <a:rPr lang="it-IT" smtClean="0"/>
              <a:t>14/02/2017</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CE7F06-9EBB-4628-8EFC-D6E6162B4D15}" type="slidenum">
              <a:rPr lang="it-IT" smtClean="0"/>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4800" dirty="0" smtClean="0"/>
              <a:t/>
            </a:r>
            <a:br>
              <a:rPr lang="it-IT" sz="4800" dirty="0" smtClean="0"/>
            </a:br>
            <a:r>
              <a:rPr lang="it-IT" sz="4800" dirty="0"/>
              <a:t/>
            </a:r>
            <a:br>
              <a:rPr lang="it-IT" sz="4800" dirty="0"/>
            </a:br>
            <a:r>
              <a:rPr lang="it-IT" sz="4800" dirty="0" smtClean="0"/>
              <a:t/>
            </a:r>
            <a:br>
              <a:rPr lang="it-IT" sz="4800" dirty="0" smtClean="0"/>
            </a:br>
            <a:r>
              <a:rPr lang="it-IT" sz="4800" dirty="0"/>
              <a:t/>
            </a:r>
            <a:br>
              <a:rPr lang="it-IT" sz="4800" dirty="0"/>
            </a:br>
            <a:r>
              <a:rPr lang="it-IT" sz="4800" dirty="0" smtClean="0"/>
              <a:t/>
            </a:r>
            <a:br>
              <a:rPr lang="it-IT" sz="4800" dirty="0" smtClean="0"/>
            </a:br>
            <a:r>
              <a:rPr lang="it-IT" sz="4800" dirty="0"/>
              <a:t/>
            </a:r>
            <a:br>
              <a:rPr lang="it-IT" sz="4800" dirty="0"/>
            </a:br>
            <a:r>
              <a:rPr lang="it-IT" sz="4800" dirty="0" smtClean="0"/>
              <a:t/>
            </a:r>
            <a:br>
              <a:rPr lang="it-IT" sz="4800" dirty="0" smtClean="0"/>
            </a:br>
            <a:r>
              <a:rPr lang="it-IT" sz="4800" dirty="0"/>
              <a:t/>
            </a:r>
            <a:br>
              <a:rPr lang="it-IT" sz="4800" dirty="0"/>
            </a:br>
            <a:r>
              <a:rPr lang="it-IT" sz="4800" dirty="0" smtClean="0"/>
              <a:t/>
            </a:r>
            <a:br>
              <a:rPr lang="it-IT" sz="4800" dirty="0" smtClean="0"/>
            </a:br>
            <a:r>
              <a:rPr lang="it-IT" sz="4800" dirty="0" smtClean="0"/>
              <a:t/>
            </a:r>
            <a:br>
              <a:rPr lang="it-IT" sz="4800" dirty="0" smtClean="0"/>
            </a:br>
            <a:r>
              <a:rPr lang="it-IT" sz="4800" dirty="0" smtClean="0"/>
              <a:t/>
            </a:r>
            <a:br>
              <a:rPr lang="it-IT" sz="4800" dirty="0" smtClean="0"/>
            </a:br>
            <a:r>
              <a:rPr lang="it-IT" sz="4800" dirty="0"/>
              <a:t/>
            </a:r>
            <a:br>
              <a:rPr lang="it-IT" sz="4800" dirty="0"/>
            </a:br>
            <a:r>
              <a:rPr lang="it-IT" sz="4800" dirty="0" smtClean="0"/>
              <a:t/>
            </a:r>
            <a:br>
              <a:rPr lang="it-IT" sz="4800" dirty="0" smtClean="0"/>
            </a:br>
            <a:r>
              <a:rPr lang="it-IT" sz="4800" dirty="0"/>
              <a:t/>
            </a:r>
            <a:br>
              <a:rPr lang="it-IT" sz="4800" dirty="0"/>
            </a:br>
            <a:r>
              <a:rPr lang="it-IT" sz="3600" dirty="0" smtClean="0"/>
              <a:t/>
            </a:r>
            <a:br>
              <a:rPr lang="it-IT" sz="3600" dirty="0" smtClean="0"/>
            </a:br>
            <a:r>
              <a:rPr lang="it-IT" sz="3600" dirty="0" smtClean="0"/>
              <a:t>Ordine  Psicologi Puglia</a:t>
            </a:r>
            <a:br>
              <a:rPr lang="it-IT" sz="3600" dirty="0" smtClean="0"/>
            </a:br>
            <a:r>
              <a:rPr lang="it-IT" sz="3600" dirty="0" smtClean="0"/>
              <a:t>La Psicologia dell’Emergenza: </a:t>
            </a:r>
            <a:br>
              <a:rPr lang="it-IT" sz="3600" dirty="0" smtClean="0"/>
            </a:br>
            <a:r>
              <a:rPr lang="it-IT" sz="3600" dirty="0" smtClean="0"/>
              <a:t>esperienze e modelli </a:t>
            </a:r>
            <a:r>
              <a:rPr lang="it-IT" sz="3600" dirty="0"/>
              <a:t> </a:t>
            </a:r>
            <a:r>
              <a:rPr lang="it-IT" sz="3600" dirty="0" smtClean="0"/>
              <a:t>di intervento</a:t>
            </a:r>
            <a:br>
              <a:rPr lang="it-IT" sz="3600" dirty="0" smtClean="0"/>
            </a:br>
            <a:r>
              <a:rPr lang="it-IT" sz="3600" dirty="0" smtClean="0"/>
              <a:t>Bari 12/01/’17</a:t>
            </a:r>
            <a:endParaRPr lang="it-IT" sz="5400" dirty="0"/>
          </a:p>
        </p:txBody>
      </p:sp>
      <p:sp>
        <p:nvSpPr>
          <p:cNvPr id="8" name="Sottotitolo 7"/>
          <p:cNvSpPr>
            <a:spLocks noGrp="1"/>
          </p:cNvSpPr>
          <p:nvPr>
            <p:ph type="subTitle" idx="1"/>
          </p:nvPr>
        </p:nvSpPr>
        <p:spPr/>
        <p:txBody>
          <a:bodyPr/>
          <a:lstStyle/>
          <a:p>
            <a:r>
              <a:rPr lang="it-IT" dirty="0" smtClean="0"/>
              <a:t>Psicologia dell’’ Emergenza,</a:t>
            </a:r>
          </a:p>
          <a:p>
            <a:r>
              <a:rPr lang="it-IT" dirty="0" smtClean="0"/>
              <a:t>normativa  e  stato dell’ arte </a:t>
            </a:r>
          </a:p>
          <a:p>
            <a:r>
              <a:rPr lang="it-IT" dirty="0" smtClean="0"/>
              <a:t>Michele Cusano</a:t>
            </a:r>
          </a:p>
          <a:p>
            <a:endParaRPr lang="it-IT" dirty="0"/>
          </a:p>
        </p:txBody>
      </p:sp>
    </p:spTree>
    <p:extLst>
      <p:ext uri="{BB962C8B-B14F-4D97-AF65-F5344CB8AC3E}">
        <p14:creationId xmlns:p14="http://schemas.microsoft.com/office/powerpoint/2010/main" val="2172371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dirty="0" smtClean="0"/>
              <a:t>Per migliorare gli interventi di assistenza psicologica nelle emergenze e pervenire a protocolli condivisi a livello europeo, la </a:t>
            </a:r>
            <a:r>
              <a:rPr lang="it-IT" b="1" i="1" u="sng" dirty="0" smtClean="0"/>
              <a:t>Commissione Europea ha finanziato un progetto del Ministero della Salute del Belgio sulla gestione delle conseguenze psicosociali  delle situazioni di emergenza collettiva</a:t>
            </a:r>
            <a:r>
              <a:rPr lang="it-IT" dirty="0" smtClean="0"/>
              <a:t>. Il Ministero belga ha attuato il progetto attraverso conferenze e workshop che hanno coinvolto gli esperti di molti paesi europei e nel 2001 si è giunti alla pubblicazione del documento: </a:t>
            </a:r>
            <a:r>
              <a:rPr lang="it-IT" dirty="0" err="1" smtClean="0"/>
              <a:t>Psycho</a:t>
            </a:r>
            <a:r>
              <a:rPr lang="it-IT" dirty="0" smtClean="0"/>
              <a:t>-Social </a:t>
            </a:r>
            <a:r>
              <a:rPr lang="it-IT" dirty="0" err="1" smtClean="0"/>
              <a:t>Support</a:t>
            </a:r>
            <a:r>
              <a:rPr lang="it-IT" dirty="0" smtClean="0"/>
              <a:t> in Situation of Mass </a:t>
            </a:r>
            <a:r>
              <a:rPr lang="it-IT" dirty="0" err="1" smtClean="0"/>
              <a:t>mergency</a:t>
            </a:r>
            <a:r>
              <a:rPr lang="it-IT" dirty="0" smtClean="0"/>
              <a:t>, che rappresenta  l’</a:t>
            </a:r>
            <a:r>
              <a:rPr lang="it-IT" dirty="0" err="1" smtClean="0"/>
              <a:t>European</a:t>
            </a:r>
            <a:r>
              <a:rPr lang="it-IT" dirty="0" smtClean="0"/>
              <a:t> Policy </a:t>
            </a:r>
            <a:r>
              <a:rPr lang="it-IT" dirty="0" err="1" smtClean="0"/>
              <a:t>Paper</a:t>
            </a:r>
            <a:r>
              <a:rPr lang="it-IT" dirty="0" smtClean="0"/>
              <a:t>, ossia il documento sulle politiche europee concernerti il supporto psicosociale alle persone coinvolte nelle grandi emergenze.</a:t>
            </a:r>
            <a:endParaRPr lang="it-IT" dirty="0"/>
          </a:p>
        </p:txBody>
      </p:sp>
    </p:spTree>
    <p:extLst>
      <p:ext uri="{BB962C8B-B14F-4D97-AF65-F5344CB8AC3E}">
        <p14:creationId xmlns:p14="http://schemas.microsoft.com/office/powerpoint/2010/main" val="45767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Psicologia dell’Emergenza,</a:t>
            </a:r>
            <a:br>
              <a:rPr lang="it-IT" dirty="0" smtClean="0"/>
            </a:br>
            <a:r>
              <a:rPr lang="it-IT" dirty="0" smtClean="0"/>
              <a:t>      nascita e sviluppo in Italia</a:t>
            </a:r>
            <a:endParaRPr lang="it-IT" dirty="0"/>
          </a:p>
        </p:txBody>
      </p:sp>
      <p:sp>
        <p:nvSpPr>
          <p:cNvPr id="3" name="Segnaposto contenuto 2"/>
          <p:cNvSpPr>
            <a:spLocks noGrp="1"/>
          </p:cNvSpPr>
          <p:nvPr>
            <p:ph idx="1"/>
          </p:nvPr>
        </p:nvSpPr>
        <p:spPr/>
        <p:txBody>
          <a:bodyPr/>
          <a:lstStyle/>
          <a:p>
            <a:pPr>
              <a:buFont typeface="Wingdings" pitchFamily="2" charset="2"/>
              <a:buChar char="Ø"/>
            </a:pPr>
            <a:r>
              <a:rPr lang="it-IT" dirty="0" smtClean="0"/>
              <a:t>Esplorando la letteratura psicologico-scientifica italiana più lontana nel tempo, troviamo  dei lavori che oggi consideriamo di psicologia dell’emergenza , a partire dal </a:t>
            </a:r>
            <a:r>
              <a:rPr lang="it-IT" b="1" i="1" u="sng" dirty="0" smtClean="0"/>
              <a:t>1909</a:t>
            </a:r>
            <a:r>
              <a:rPr lang="it-IT" dirty="0" smtClean="0"/>
              <a:t>, ossia a seguito del </a:t>
            </a:r>
            <a:r>
              <a:rPr lang="it-IT" b="1" i="1" u="sng" dirty="0" smtClean="0"/>
              <a:t>maremoto  che colpì Messina e Reggio Calabria il 28 dicembre 1908, che causò 85.926 vittime accertate e sono i lavori di </a:t>
            </a:r>
            <a:r>
              <a:rPr lang="it-IT" dirty="0" smtClean="0"/>
              <a:t>G.C. Ferrari, il cui lavoro più significativo è: «La psicologia degli scampati del terremoto di Messina»(1909) e « I sepolti vivi del disastro di Avezzano»(1915).</a:t>
            </a:r>
            <a:endParaRPr lang="it-IT" dirty="0"/>
          </a:p>
        </p:txBody>
      </p:sp>
    </p:spTree>
    <p:extLst>
      <p:ext uri="{BB962C8B-B14F-4D97-AF65-F5344CB8AC3E}">
        <p14:creationId xmlns:p14="http://schemas.microsoft.com/office/powerpoint/2010/main" val="2812184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dirty="0" smtClean="0"/>
              <a:t>Dobbiamo attendere poi </a:t>
            </a:r>
            <a:r>
              <a:rPr lang="it-IT" u="sng" dirty="0" smtClean="0"/>
              <a:t>il </a:t>
            </a:r>
            <a:r>
              <a:rPr lang="it-IT" u="sng" dirty="0" smtClean="0"/>
              <a:t>1976</a:t>
            </a:r>
            <a:r>
              <a:rPr lang="it-IT" dirty="0" smtClean="0"/>
              <a:t>,cioè </a:t>
            </a:r>
            <a:r>
              <a:rPr lang="it-IT" u="sng" dirty="0" smtClean="0"/>
              <a:t>il </a:t>
            </a:r>
            <a:r>
              <a:rPr lang="it-IT" u="sng" dirty="0" smtClean="0"/>
              <a:t>terremoto del Friuli</a:t>
            </a:r>
            <a:r>
              <a:rPr lang="it-IT" dirty="0" smtClean="0"/>
              <a:t>, </a:t>
            </a:r>
            <a:r>
              <a:rPr lang="it-IT" u="sng" dirty="0" smtClean="0"/>
              <a:t>che causò 965 vittime</a:t>
            </a:r>
            <a:r>
              <a:rPr lang="it-IT" dirty="0" smtClean="0"/>
              <a:t>, per avere un </a:t>
            </a:r>
            <a:r>
              <a:rPr lang="it-IT" dirty="0" smtClean="0"/>
              <a:t>nuovo   </a:t>
            </a:r>
            <a:r>
              <a:rPr lang="it-IT" dirty="0" smtClean="0"/>
              <a:t>coinvolgimento della psicologia in una  situazione  di maxi emergenza, e questa volta dobbiamo parlare del primo coinvolgimento operativo, non solo di studio, si è trattato, cioè di un vero e proprio intervento sulle persone e sulla comunità coordinato dal prof. G. </a:t>
            </a:r>
            <a:r>
              <a:rPr lang="it-IT" dirty="0" err="1" smtClean="0"/>
              <a:t>Petter</a:t>
            </a:r>
            <a:r>
              <a:rPr lang="it-IT" dirty="0" smtClean="0"/>
              <a:t>  e  da G. Fara, che mirava a :   « organizzare la vita quotidiana dei bambini dividendo la loro giornata in routine di gioco, di riposo e di vita con la famiglia... L’intervento fu di tipo psicosociale  perché agiva sull’intera comunità dei campi dei sopravvissuti, fornendo contemporaneamente scopo e divertimento ai bambini e tempo libero e tranquillità agli adulti per le prime attività di recupero e ricostruzione» (</a:t>
            </a:r>
            <a:r>
              <a:rPr lang="it-IT" dirty="0" err="1" smtClean="0"/>
              <a:t>Axia</a:t>
            </a:r>
            <a:r>
              <a:rPr lang="it-IT" dirty="0" smtClean="0"/>
              <a:t>, 2006).</a:t>
            </a:r>
            <a:endParaRPr lang="it-IT" dirty="0"/>
          </a:p>
        </p:txBody>
      </p:sp>
    </p:spTree>
    <p:extLst>
      <p:ext uri="{BB962C8B-B14F-4D97-AF65-F5344CB8AC3E}">
        <p14:creationId xmlns:p14="http://schemas.microsoft.com/office/powerpoint/2010/main" val="2952430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buFont typeface="Wingdings" pitchFamily="2" charset="2"/>
              <a:buChar char="Ø"/>
            </a:pPr>
            <a:r>
              <a:rPr lang="it-IT" dirty="0" smtClean="0"/>
              <a:t>Una nuova ondata di coinvolgimento della psicologia italiana in una grave situazione di emergenza collettiva si registra a seguito del </a:t>
            </a:r>
            <a:r>
              <a:rPr lang="it-IT" b="1" i="1" u="sng" dirty="0" smtClean="0"/>
              <a:t>terremoto dell’Irpinia del</a:t>
            </a:r>
          </a:p>
          <a:p>
            <a:pPr marL="0" indent="0">
              <a:buNone/>
            </a:pPr>
            <a:r>
              <a:rPr lang="it-IT" b="1" i="1" u="sng" dirty="0"/>
              <a:t> </a:t>
            </a:r>
            <a:r>
              <a:rPr lang="it-IT" b="1" i="1" u="sng" dirty="0" smtClean="0"/>
              <a:t>  23 novembre 1980,che causò 2734 vittime. </a:t>
            </a:r>
          </a:p>
          <a:p>
            <a:pPr>
              <a:buFont typeface="Wingdings" pitchFamily="2" charset="2"/>
              <a:buChar char="Ø"/>
            </a:pPr>
            <a:r>
              <a:rPr lang="it-IT" dirty="0" smtClean="0"/>
              <a:t>In questo caso assistiamo ad un intervento coordinato dalla prof. Giulia Villone </a:t>
            </a:r>
            <a:r>
              <a:rPr lang="it-IT" dirty="0" err="1" smtClean="0"/>
              <a:t>Betocchi</a:t>
            </a:r>
            <a:r>
              <a:rPr lang="it-IT" dirty="0" smtClean="0"/>
              <a:t> (</a:t>
            </a:r>
            <a:r>
              <a:rPr lang="it-IT" dirty="0" err="1" smtClean="0"/>
              <a:t>ord</a:t>
            </a:r>
            <a:r>
              <a:rPr lang="it-IT" dirty="0" smtClean="0"/>
              <a:t>. di </a:t>
            </a:r>
            <a:r>
              <a:rPr lang="it-IT" dirty="0" err="1" smtClean="0"/>
              <a:t>Psic</a:t>
            </a:r>
            <a:r>
              <a:rPr lang="it-IT" dirty="0" smtClean="0"/>
              <a:t>. Gen. Napoli), che mira specificamente a studiare e trattare il disagio delle vittime e della popolazione, e che trova poi espressione  in quello che sarà il primo libro italiano di Psicologia dell’Emergenza: « Il contributo della psicologia in situazioni di emergenza», (Villone Betocchi,1982).  </a:t>
            </a:r>
            <a:endParaRPr lang="it-IT" dirty="0"/>
          </a:p>
        </p:txBody>
      </p:sp>
    </p:spTree>
    <p:extLst>
      <p:ext uri="{BB962C8B-B14F-4D97-AF65-F5344CB8AC3E}">
        <p14:creationId xmlns:p14="http://schemas.microsoft.com/office/powerpoint/2010/main" val="980786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pPr>
              <a:buFont typeface="Wingdings" pitchFamily="2" charset="2"/>
              <a:buChar char="Ø"/>
            </a:pPr>
            <a:r>
              <a:rPr lang="it-IT" u="sng" dirty="0" smtClean="0"/>
              <a:t>Sempre più esplicito è il dialogo tra </a:t>
            </a:r>
            <a:r>
              <a:rPr lang="it-IT" u="sng" dirty="0"/>
              <a:t>P</a:t>
            </a:r>
            <a:r>
              <a:rPr lang="it-IT" u="sng" dirty="0" smtClean="0"/>
              <a:t>sicologia  ed emergenza  se si pensa al coinvolgimento della categoria a seguito del terremoto dell’Umbria e delle Marche, del 26 settembre 1997, che causò 11 vittime.</a:t>
            </a:r>
          </a:p>
          <a:p>
            <a:pPr>
              <a:buFont typeface="Wingdings" pitchFamily="2" charset="2"/>
              <a:buChar char="Ø"/>
            </a:pPr>
            <a:r>
              <a:rPr lang="it-IT" dirty="0" smtClean="0"/>
              <a:t>In quel periodo la categoria aveva già ultimato le procedure di </a:t>
            </a:r>
            <a:r>
              <a:rPr lang="it-IT" u="sng" dirty="0" smtClean="0"/>
              <a:t>costituzione dell’Albo e dell’Ordine </a:t>
            </a:r>
            <a:r>
              <a:rPr lang="it-IT" dirty="0" smtClean="0"/>
              <a:t>e questo consentì una risposta di immediata attivazione su vari fronti: « il Consiglio Nazionale dell’Ordine degli Psicologi, riunito in seduta formale approvò un comunicato con il quale si attivava professionalmente l’intera comunità degli psicologi a seguito del terremoto dell’Umbria e delle Marche, il </a:t>
            </a:r>
            <a:r>
              <a:rPr lang="it-IT" b="1" i="1" dirty="0" smtClean="0"/>
              <a:t>10 ottobre 1997</a:t>
            </a:r>
            <a:r>
              <a:rPr lang="it-IT" dirty="0" smtClean="0"/>
              <a:t>,data in cui venne emanato il comunicato potrebbe essere considerata convenzionalmente la data di nascita della psicologia dell’Emergenza in Italia» (Ranzato,2005)</a:t>
            </a:r>
            <a:endParaRPr lang="it-IT" dirty="0"/>
          </a:p>
        </p:txBody>
      </p:sp>
    </p:spTree>
    <p:extLst>
      <p:ext uri="{BB962C8B-B14F-4D97-AF65-F5344CB8AC3E}">
        <p14:creationId xmlns:p14="http://schemas.microsoft.com/office/powerpoint/2010/main" val="299664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dirty="0" smtClean="0"/>
              <a:t>Subito dopo, il </a:t>
            </a:r>
            <a:r>
              <a:rPr lang="it-IT" b="1" i="1" dirty="0" smtClean="0"/>
              <a:t> 27 novembre 1997</a:t>
            </a:r>
            <a:r>
              <a:rPr lang="it-IT" dirty="0" smtClean="0"/>
              <a:t>, l’Ordine Nazionale organizza ad Assisi, città simbolo di quel terremoto un convegno dal titolo:</a:t>
            </a:r>
            <a:r>
              <a:rPr lang="it-IT" b="1" i="1" dirty="0" smtClean="0"/>
              <a:t> Il cielo copre, la terra sostiene</a:t>
            </a:r>
            <a:r>
              <a:rPr lang="it-IT" dirty="0" smtClean="0"/>
              <a:t>, in cui si discusse sulle prospettive e sui problemi del supporto psicosociale nelle emergenze.</a:t>
            </a:r>
          </a:p>
          <a:p>
            <a:pPr>
              <a:buFont typeface="Wingdings" pitchFamily="2" charset="2"/>
              <a:buChar char="Ø"/>
            </a:pPr>
            <a:r>
              <a:rPr lang="it-IT" dirty="0"/>
              <a:t> </a:t>
            </a:r>
            <a:r>
              <a:rPr lang="it-IT" dirty="0" smtClean="0"/>
              <a:t>In quello stesso convegno i fondatori delle prime due associazioni di psicologi delle emergenze, M. Mauri e </a:t>
            </a:r>
            <a:r>
              <a:rPr lang="it-IT" dirty="0" err="1" smtClean="0"/>
              <a:t>L.Ranzato</a:t>
            </a:r>
            <a:r>
              <a:rPr lang="it-IT" b="1" i="1" dirty="0" smtClean="0"/>
              <a:t> </a:t>
            </a:r>
            <a:r>
              <a:rPr lang="it-IT" dirty="0" smtClean="0"/>
              <a:t>, relatori in quel convegno collocano la decisione di dar vita alle rispettive  due associazioni , che sono le prime e più note in Italia,  e di </a:t>
            </a:r>
            <a:r>
              <a:rPr lang="it-IT" dirty="0" err="1" smtClean="0"/>
              <a:t>fatto,nel</a:t>
            </a:r>
            <a:r>
              <a:rPr lang="it-IT" dirty="0" smtClean="0"/>
              <a:t> giugno 1999 si costituisce a Roma la SIPEM e nel novembre 1999 si costituisce a Bolzano  l’associazione Psicologi per </a:t>
            </a:r>
            <a:r>
              <a:rPr lang="it-IT" smtClean="0"/>
              <a:t>i Popoli.</a:t>
            </a:r>
            <a:endParaRPr lang="it-IT" dirty="0" smtClean="0"/>
          </a:p>
          <a:p>
            <a:pPr marL="0" indent="0">
              <a:buNone/>
            </a:pPr>
            <a:endParaRPr lang="it-IT" dirty="0"/>
          </a:p>
        </p:txBody>
      </p:sp>
    </p:spTree>
    <p:extLst>
      <p:ext uri="{BB962C8B-B14F-4D97-AF65-F5344CB8AC3E}">
        <p14:creationId xmlns:p14="http://schemas.microsoft.com/office/powerpoint/2010/main" val="502636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4000" dirty="0" smtClean="0"/>
              <a:t>   Normativa italiana sull’intervento        psicologico in situazioni di emergenza </a:t>
            </a:r>
            <a:endParaRPr lang="it-IT" sz="4000" dirty="0"/>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u="sng" dirty="0" smtClean="0"/>
              <a:t>Se si  considera  che </a:t>
            </a:r>
            <a:r>
              <a:rPr lang="it-IT" dirty="0" smtClean="0"/>
              <a:t>con la Legge n.225, del 24/02/1992, in Italia è stato istituito il Servizio Nazionale di Protezione Civile, </a:t>
            </a:r>
            <a:r>
              <a:rPr lang="it-IT" u="sng" dirty="0" smtClean="0"/>
              <a:t>e si considera anche che </a:t>
            </a:r>
            <a:r>
              <a:rPr lang="it-IT" dirty="0" smtClean="0"/>
              <a:t>con la Circolare n.1/ DPC/del 21/04/1993, a firma del Ministro F. </a:t>
            </a:r>
            <a:r>
              <a:rPr lang="it-IT" dirty="0" err="1" smtClean="0"/>
              <a:t>Facchiano</a:t>
            </a:r>
            <a:r>
              <a:rPr lang="it-IT" dirty="0" smtClean="0"/>
              <a:t>, sono state emanate le prime : </a:t>
            </a:r>
            <a:r>
              <a:rPr lang="it-IT" b="1" i="1" dirty="0" smtClean="0"/>
              <a:t>Linee generali di programmazione del soccorso sanitario nelle grandi emergenze,</a:t>
            </a:r>
            <a:r>
              <a:rPr lang="it-IT" dirty="0" smtClean="0"/>
              <a:t> all’interno delle quali si trova un capitolo intitolato: </a:t>
            </a:r>
            <a:r>
              <a:rPr lang="it-IT" b="1" i="1" dirty="0" smtClean="0"/>
              <a:t>Aspetti di Psicologia, </a:t>
            </a:r>
            <a:r>
              <a:rPr lang="it-IT" dirty="0" smtClean="0"/>
              <a:t>in cui si esaminano il comportamento umano nelle emergenze e gli interventi da effettuare, si rileva subito che gli aspetti  psicologici e l’intervento psicologico sono stati tenuti in debita considerazione sin dall’inizio dell’attività del Dipartimento di Protezione Civile.</a:t>
            </a:r>
            <a:endParaRPr lang="it-IT" b="1" i="1" dirty="0" smtClean="0"/>
          </a:p>
          <a:p>
            <a:pPr marL="0" indent="0">
              <a:buNone/>
            </a:pPr>
            <a:r>
              <a:rPr lang="it-IT" b="1" i="1" dirty="0"/>
              <a:t> </a:t>
            </a:r>
            <a:r>
              <a:rPr lang="it-IT" b="1" i="1" dirty="0" smtClean="0"/>
              <a:t>  </a:t>
            </a:r>
            <a:endParaRPr lang="it-IT" b="1" i="1" dirty="0"/>
          </a:p>
        </p:txBody>
      </p:sp>
    </p:spTree>
    <p:extLst>
      <p:ext uri="{BB962C8B-B14F-4D97-AF65-F5344CB8AC3E}">
        <p14:creationId xmlns:p14="http://schemas.microsoft.com/office/powerpoint/2010/main" val="3312552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dirty="0" smtClean="0"/>
              <a:t> Per poter cogliere il </a:t>
            </a:r>
            <a:r>
              <a:rPr lang="it-IT" u="sng" dirty="0" smtClean="0"/>
              <a:t>rilievo dato agli aspetti psicologici </a:t>
            </a:r>
            <a:r>
              <a:rPr lang="it-IT" dirty="0" smtClean="0"/>
              <a:t>già in queste prime: </a:t>
            </a:r>
            <a:r>
              <a:rPr lang="it-IT" dirty="0"/>
              <a:t>L</a:t>
            </a:r>
            <a:r>
              <a:rPr lang="it-IT" dirty="0" smtClean="0"/>
              <a:t>inee generali di programmazione del soccorso sanitario nelle grandi emergenze, ripercorriamo il capitolo: Aspetti di Psicologia, estrapolandone alcuni brevi ma significativi passaggi.</a:t>
            </a:r>
          </a:p>
          <a:p>
            <a:pPr>
              <a:buFont typeface="Wingdings" pitchFamily="2" charset="2"/>
              <a:buChar char="Ø"/>
            </a:pPr>
            <a:r>
              <a:rPr lang="it-IT" b="1" i="1" dirty="0" smtClean="0"/>
              <a:t>Premessa</a:t>
            </a:r>
            <a:r>
              <a:rPr lang="it-IT" dirty="0" smtClean="0"/>
              <a:t>: ... In tutte le catastrofi si verificano traumi psichici che possono essere associati o meno a traumi fisici. In generale i traumi psichici determinano patologie della sfera emotiva. ... Da un punto di vista pratico operativo si deve tener conto delle seguenti possibili reazioni:</a:t>
            </a:r>
            <a:endParaRPr lang="it-IT" dirty="0"/>
          </a:p>
        </p:txBody>
      </p:sp>
    </p:spTree>
    <p:extLst>
      <p:ext uri="{BB962C8B-B14F-4D97-AF65-F5344CB8AC3E}">
        <p14:creationId xmlns:p14="http://schemas.microsoft.com/office/powerpoint/2010/main" val="3247569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r>
              <a:rPr lang="it-IT" dirty="0"/>
              <a:t> R</a:t>
            </a:r>
            <a:r>
              <a:rPr lang="it-IT" dirty="0" smtClean="0"/>
              <a:t>eazioni emotive: abnormi, immediate o tardive, o anche di modesta  entità, effimere e senza segnale;</a:t>
            </a:r>
          </a:p>
          <a:p>
            <a:r>
              <a:rPr lang="it-IT" dirty="0" smtClean="0"/>
              <a:t>Reazioni nevrotiche: più frequenti su base ansiosa o depressiva;</a:t>
            </a:r>
          </a:p>
          <a:p>
            <a:r>
              <a:rPr lang="it-IT" dirty="0" smtClean="0"/>
              <a:t>Reazioni  psicotiche  gravi: confusionali o deliranti con  mancanza della percezione di malattia e con </a:t>
            </a:r>
            <a:r>
              <a:rPr lang="it-IT" dirty="0" err="1" smtClean="0"/>
              <a:t>defaillance</a:t>
            </a:r>
            <a:r>
              <a:rPr lang="it-IT" dirty="0" smtClean="0"/>
              <a:t>  dell’istinto </a:t>
            </a:r>
            <a:r>
              <a:rPr lang="it-IT" dirty="0" err="1" smtClean="0"/>
              <a:t>autoconservativo</a:t>
            </a:r>
            <a:r>
              <a:rPr lang="it-IT" dirty="0" smtClean="0"/>
              <a:t>.</a:t>
            </a:r>
          </a:p>
          <a:p>
            <a:pPr>
              <a:buFont typeface="Wingdings" pitchFamily="2" charset="2"/>
              <a:buChar char="Ø"/>
            </a:pPr>
            <a:r>
              <a:rPr lang="it-IT" b="1" i="1" dirty="0" smtClean="0"/>
              <a:t>Misure preventive a lungo termine</a:t>
            </a:r>
            <a:r>
              <a:rPr lang="it-IT" dirty="0" smtClean="0"/>
              <a:t> ( da cui estrapoliamo il passaggio seguente) Occorre familiarizzare la popolazione con l’idea di evento catastrofico, riducendo la dimensione ad esso connesso di ignoto ed imprevedibile.... La popolazione si abituerà così a convivere con l’idea del probabile evento calamitoso sapendo in linea di massima cosa fare  e cosa non fare se esso dovesse verificarsi.</a:t>
            </a:r>
            <a:endParaRPr lang="it-IT" b="1" i="1" dirty="0" smtClean="0"/>
          </a:p>
          <a:p>
            <a:pPr>
              <a:buFont typeface="Wingdings" pitchFamily="2" charset="2"/>
              <a:buChar char="Ø"/>
            </a:pPr>
            <a:endParaRPr lang="it-IT" dirty="0" smtClean="0"/>
          </a:p>
          <a:p>
            <a:endParaRPr lang="it-IT" dirty="0"/>
          </a:p>
        </p:txBody>
      </p:sp>
    </p:spTree>
    <p:extLst>
      <p:ext uri="{BB962C8B-B14F-4D97-AF65-F5344CB8AC3E}">
        <p14:creationId xmlns:p14="http://schemas.microsoft.com/office/powerpoint/2010/main" val="271730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b="1" i="1" dirty="0" smtClean="0"/>
              <a:t>Misure preventive: </a:t>
            </a:r>
            <a:r>
              <a:rPr lang="it-IT" dirty="0" smtClean="0"/>
              <a:t>Nelle regioni particolarmente minacciate da rischi ( geologici o tecnologici), nei luoghi in cui il concentramento di popolazione può facilitare l’esplosione di panico, si rafforzerà la prevenzione in mezzi e frequenza di esercitazioni. Ancora, quando vi siano situazioni di tipo </a:t>
            </a:r>
            <a:r>
              <a:rPr lang="it-IT" dirty="0" err="1" smtClean="0"/>
              <a:t>pre</a:t>
            </a:r>
            <a:r>
              <a:rPr lang="it-IT" dirty="0" smtClean="0"/>
              <a:t>-critico, si porrà particolare attenzione alla gestione della fase di preallarme con l’obiettivo di creare in seno alla popolazione dei comportamenti e delle attività di preparazione  al pericolo, che evitino allarmismi incontrollati, confusione e panico.</a:t>
            </a:r>
            <a:endParaRPr lang="it-IT" b="1" i="1" dirty="0"/>
          </a:p>
        </p:txBody>
      </p:sp>
    </p:spTree>
    <p:extLst>
      <p:ext uri="{BB962C8B-B14F-4D97-AF65-F5344CB8AC3E}">
        <p14:creationId xmlns:p14="http://schemas.microsoft.com/office/powerpoint/2010/main" val="263292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6619" y="836711"/>
            <a:ext cx="5630763" cy="56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8528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b="1" i="1" dirty="0" smtClean="0"/>
              <a:t>Intervento in fase di emergenza </a:t>
            </a:r>
            <a:r>
              <a:rPr lang="it-IT" dirty="0" smtClean="0"/>
              <a:t>: Una volta avvenuta la </a:t>
            </a:r>
            <a:r>
              <a:rPr lang="it-IT" dirty="0" smtClean="0"/>
              <a:t>catastrofe</a:t>
            </a:r>
            <a:r>
              <a:rPr lang="it-IT" dirty="0" smtClean="0"/>
              <a:t>...</a:t>
            </a:r>
            <a:r>
              <a:rPr lang="it-IT" dirty="0" smtClean="0"/>
              <a:t> </a:t>
            </a:r>
            <a:r>
              <a:rPr lang="it-IT" dirty="0" smtClean="0"/>
              <a:t>informazioni immediate alla popolazione sulla natura e l’estensione reale dell’evento nonché sui luoghi dove si troveranno i posti di pronto soccorso e tra questi i servizi di psicologia, possono placare il senso di vulnerabilità e produrre un effetto rassicurante. Nella prima fase si deve operare per evitare eccessivi affollamenti; va organizzata l’evacuazione, si devono soccorrere e sedare le persone in preda a stati di agitazione che possono diventare  punti di partenza di attacchi di panico individuali e collettivi.</a:t>
            </a:r>
            <a:endParaRPr lang="it-IT" b="1" i="1" dirty="0"/>
          </a:p>
        </p:txBody>
      </p:sp>
    </p:spTree>
    <p:extLst>
      <p:ext uri="{BB962C8B-B14F-4D97-AF65-F5344CB8AC3E}">
        <p14:creationId xmlns:p14="http://schemas.microsoft.com/office/powerpoint/2010/main" val="2642920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 i primi momenti sono di importanza fondamentale  perché, essendo tutti sotto l’effetto del trauma, i comportamenti  possono facilmente orientarsi verso azioni inadeguate,</a:t>
            </a:r>
          </a:p>
          <a:p>
            <a:r>
              <a:rPr lang="it-IT" dirty="0" smtClean="0"/>
              <a:t>...Occorre ricordare che il panico, una volta scatenato, è molto difficile da dominare,</a:t>
            </a:r>
          </a:p>
          <a:p>
            <a:r>
              <a:rPr lang="it-IT" dirty="0" smtClean="0"/>
              <a:t>Va ancora sottolineato come la prostrazione, l’agitazione  e molte altre fenomenologie patologiche  (ansia, depressione, stati di eccitamento, ecc.) possono propagarsi per imitazione e suggestione se i primi soggetti colpiti non vengono soccorsi al più presto,</a:t>
            </a:r>
            <a:endParaRPr lang="it-IT" dirty="0"/>
          </a:p>
        </p:txBody>
      </p:sp>
    </p:spTree>
    <p:extLst>
      <p:ext uri="{BB962C8B-B14F-4D97-AF65-F5344CB8AC3E}">
        <p14:creationId xmlns:p14="http://schemas.microsoft.com/office/powerpoint/2010/main" val="2439124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smtClean="0"/>
              <a:t>Si sottolinea ancora che non va trascurata, nel complesso  della  popolazione colpita , la evidenziazione delle reazioni positive , che devono poter svolgere una funzione catalizzatrice per un ritorno ottimale ad uno stato di normalità della condizione psichica generale.</a:t>
            </a:r>
          </a:p>
          <a:p>
            <a:pPr>
              <a:buFont typeface="Wingdings" pitchFamily="2" charset="2"/>
              <a:buChar char="Ø"/>
            </a:pPr>
            <a:r>
              <a:rPr lang="it-IT" b="1" i="1" dirty="0" smtClean="0"/>
              <a:t>Centri mobili di Psicologia dell’Emergenza</a:t>
            </a:r>
            <a:r>
              <a:rPr lang="it-IT" dirty="0" smtClean="0"/>
              <a:t>(</a:t>
            </a:r>
            <a:r>
              <a:rPr lang="it-IT" b="1" i="1" dirty="0" smtClean="0"/>
              <a:t>CEMP</a:t>
            </a:r>
            <a:r>
              <a:rPr lang="it-IT" dirty="0" smtClean="0"/>
              <a:t>), ossia strutture mobili in grado di raggiungere i luoghi dove si è verificata l’emergenza, che fungono da base logistica per effettuare gli interventi di psicologia dell’emergenza. </a:t>
            </a:r>
            <a:r>
              <a:rPr lang="it-IT" dirty="0"/>
              <a:t> </a:t>
            </a:r>
            <a:r>
              <a:rPr lang="it-IT" dirty="0" smtClean="0"/>
              <a:t>... </a:t>
            </a:r>
            <a:r>
              <a:rPr lang="it-IT" dirty="0"/>
              <a:t>c</a:t>
            </a:r>
            <a:r>
              <a:rPr lang="it-IT" dirty="0" smtClean="0"/>
              <a:t>he dovranno essere individuati con estrema facilità da contrassegni di colore verde.</a:t>
            </a:r>
            <a:endParaRPr lang="it-IT" b="1" i="1" dirty="0"/>
          </a:p>
        </p:txBody>
      </p:sp>
    </p:spTree>
    <p:extLst>
      <p:ext uri="{BB962C8B-B14F-4D97-AF65-F5344CB8AC3E}">
        <p14:creationId xmlns:p14="http://schemas.microsoft.com/office/powerpoint/2010/main" val="3711513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Normativa/ Funzione  2</a:t>
            </a:r>
            <a:endParaRPr lang="it-IT" dirty="0"/>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dirty="0" smtClean="0"/>
              <a:t> </a:t>
            </a:r>
            <a:r>
              <a:rPr lang="it-IT" b="1" i="1" dirty="0" smtClean="0"/>
              <a:t>Criteri di massima per l’organizzazione dei soccorsi sanitari nelle catastrofi, (</a:t>
            </a:r>
            <a:r>
              <a:rPr lang="it-IT" b="1" i="1" dirty="0" err="1" smtClean="0"/>
              <a:t>G.U.n</a:t>
            </a:r>
            <a:r>
              <a:rPr lang="it-IT" b="1" i="1" dirty="0" smtClean="0"/>
              <a:t>. 81  del       6  aprile 2001);</a:t>
            </a:r>
          </a:p>
          <a:p>
            <a:pPr>
              <a:buFont typeface="Wingdings" pitchFamily="2" charset="2"/>
              <a:buChar char="Ø"/>
            </a:pPr>
            <a:r>
              <a:rPr lang="it-IT" dirty="0" smtClean="0"/>
              <a:t>Direttiva volta a delineare esclusivamente le  modalità di salvataggio e soccorso;</a:t>
            </a:r>
          </a:p>
          <a:p>
            <a:pPr>
              <a:buFont typeface="Wingdings" pitchFamily="2" charset="2"/>
              <a:buChar char="Ø"/>
            </a:pPr>
            <a:r>
              <a:rPr lang="it-IT" b="1" i="1" dirty="0" smtClean="0"/>
              <a:t>Funzione  di supporto n. 2</a:t>
            </a:r>
            <a:r>
              <a:rPr lang="it-IT" dirty="0" smtClean="0"/>
              <a:t>, preposta alla tutela della: Sanità umana e veterinaria, e all’assistenza sociale, prevede esplicitamente tra le molteplici aree di azione  della Funzione di supporto n. 2, </a:t>
            </a:r>
            <a:r>
              <a:rPr lang="it-IT" b="1" i="1" dirty="0" smtClean="0"/>
              <a:t>funzione sanità</a:t>
            </a:r>
            <a:r>
              <a:rPr lang="it-IT" dirty="0" smtClean="0"/>
              <a:t>, le : </a:t>
            </a:r>
            <a:r>
              <a:rPr lang="it-IT" b="1" i="1" dirty="0" smtClean="0"/>
              <a:t>Attività di Assistenza Psicologica e di Assistenza Sociale alla popolazione</a:t>
            </a:r>
            <a:endParaRPr lang="it-IT" b="1" i="1" dirty="0"/>
          </a:p>
        </p:txBody>
      </p:sp>
    </p:spTree>
    <p:extLst>
      <p:ext uri="{BB962C8B-B14F-4D97-AF65-F5344CB8AC3E}">
        <p14:creationId xmlns:p14="http://schemas.microsoft.com/office/powerpoint/2010/main" val="3227809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Criteri di Massima</a:t>
            </a:r>
            <a:endParaRPr lang="it-IT" dirty="0"/>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b="1" i="1" u="sng" dirty="0" smtClean="0"/>
              <a:t>Criteri di massima sugli interventi psicosociali da attuare nelle catastrofi</a:t>
            </a:r>
            <a:r>
              <a:rPr lang="it-IT" b="1" i="1" dirty="0" smtClean="0"/>
              <a:t>, </a:t>
            </a:r>
            <a:r>
              <a:rPr lang="it-IT" dirty="0" smtClean="0"/>
              <a:t>Direttiva del Presidente del Consiglio dei Ministri del 13  giugno 2006 (</a:t>
            </a:r>
            <a:r>
              <a:rPr lang="it-IT" dirty="0" err="1" smtClean="0"/>
              <a:t>G.U.n</a:t>
            </a:r>
            <a:r>
              <a:rPr lang="it-IT" dirty="0" smtClean="0"/>
              <a:t>. 200 del 29 agosto 2006)</a:t>
            </a:r>
          </a:p>
          <a:p>
            <a:pPr>
              <a:buFont typeface="Wingdings" pitchFamily="2" charset="2"/>
              <a:buChar char="Ø"/>
            </a:pPr>
            <a:r>
              <a:rPr lang="it-IT" dirty="0" smtClean="0"/>
              <a:t>La norma rappresenta una preziosa direttiva nazionale che definisce tutto quello che riguarda  il ruolo dello psicologo e della psicologia dell’emergenza in Italia, nelle catastrofi e negli incidenti maggiori,</a:t>
            </a:r>
          </a:p>
          <a:p>
            <a:pPr>
              <a:buFont typeface="Wingdings" pitchFamily="2" charset="2"/>
              <a:buChar char="Ø"/>
            </a:pPr>
            <a:r>
              <a:rPr lang="it-IT" dirty="0" smtClean="0"/>
              <a:t>Il Documento indica, infatti, dove lo psicologo opera, chi sono i destinatari dei suoi interventi, quando deve intervenire, quali obiettivi deve avere, a chi deve rispondere, chi lo allerta, ecc.,</a:t>
            </a:r>
          </a:p>
          <a:p>
            <a:pPr>
              <a:buFont typeface="Wingdings" pitchFamily="2" charset="2"/>
              <a:buChar char="Ø"/>
            </a:pPr>
            <a:endParaRPr lang="it-IT" b="1" i="1" dirty="0"/>
          </a:p>
        </p:txBody>
      </p:sp>
    </p:spTree>
    <p:extLst>
      <p:ext uri="{BB962C8B-B14F-4D97-AF65-F5344CB8AC3E}">
        <p14:creationId xmlns:p14="http://schemas.microsoft.com/office/powerpoint/2010/main" val="1085761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dirty="0" smtClean="0"/>
              <a:t>La Direttiva è molto importante perché mira a  </a:t>
            </a:r>
            <a:r>
              <a:rPr lang="it-IT" i="1" dirty="0" smtClean="0"/>
              <a:t>Promuovere interventi psicosociali volti a favorire  la capacità di reazione e di adattamento del singolo individuo e dell’intera comunità,</a:t>
            </a:r>
            <a:r>
              <a:rPr lang="it-IT" dirty="0" smtClean="0"/>
              <a:t> ed è necessario che ogni psicologo impegnato nell’ambito dell’emergenza la faccia oggetto di un approfondito studio.</a:t>
            </a:r>
          </a:p>
          <a:p>
            <a:pPr>
              <a:buFont typeface="Wingdings" pitchFamily="2" charset="2"/>
              <a:buChar char="Ø"/>
            </a:pPr>
            <a:r>
              <a:rPr lang="it-IT" dirty="0" smtClean="0"/>
              <a:t>In questa sede ci limiteremo a riportare solo alcuni brevi stralci dei punti più importanti:</a:t>
            </a:r>
            <a:endParaRPr lang="it-IT" dirty="0"/>
          </a:p>
        </p:txBody>
      </p:sp>
    </p:spTree>
    <p:extLst>
      <p:ext uri="{BB962C8B-B14F-4D97-AF65-F5344CB8AC3E}">
        <p14:creationId xmlns:p14="http://schemas.microsoft.com/office/powerpoint/2010/main" val="709358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b="1" i="1" dirty="0" smtClean="0"/>
              <a:t>Introduzione</a:t>
            </a:r>
            <a:r>
              <a:rPr lang="it-IT" dirty="0" smtClean="0"/>
              <a:t>: « E’ opportuno osservare che le catastrofi possono produrre sugli individui effetti di lunga durata e mettere a dura prova le capacità di reazione e di adattamento sia del singolo individuo che dell’intera comunità. ... Da tali considerazioni scaturisce l’esigenza di fronteggiare i bisogni psicosociali che si manifestano a seguito di emergenze nazionali attraverso azioni ed interventi coordinati, in grado di garantire risposte efficaci e di qualità. ... A questo fine sono stati redatti i seguenti Criteri di Massima.</a:t>
            </a:r>
            <a:endParaRPr lang="it-IT" b="1" i="1" dirty="0"/>
          </a:p>
        </p:txBody>
      </p:sp>
    </p:spTree>
    <p:extLst>
      <p:ext uri="{BB962C8B-B14F-4D97-AF65-F5344CB8AC3E}">
        <p14:creationId xmlns:p14="http://schemas.microsoft.com/office/powerpoint/2010/main" val="1803604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b="1" i="1" dirty="0" smtClean="0"/>
              <a:t>Equipe Psicosociale per le Emergenze ( EPE)</a:t>
            </a:r>
            <a:r>
              <a:rPr lang="it-IT" dirty="0" smtClean="0"/>
              <a:t>  la  Direttiva obbliga regioni e province autonome ad istituire nuclei operativi specificamente finalizzati  al supporto psicologico alle popolazioni colpite li definisce Equipe Psicosociale per le Emergenze, la cui sigla è EPE,</a:t>
            </a:r>
          </a:p>
          <a:p>
            <a:pPr>
              <a:buFont typeface="Wingdings" pitchFamily="2" charset="2"/>
              <a:buChar char="Ø"/>
            </a:pPr>
            <a:r>
              <a:rPr lang="it-IT" dirty="0" smtClean="0"/>
              <a:t>« Le Regioni e le Province Autonome... Dispongono affinché... </a:t>
            </a:r>
            <a:r>
              <a:rPr lang="it-IT" dirty="0"/>
              <a:t>s</a:t>
            </a:r>
            <a:r>
              <a:rPr lang="it-IT" dirty="0" smtClean="0"/>
              <a:t>i costituiscano  équipe per il supporto sociale alle popolazioni colpite da calamità. ... Le équipe precedentemente  formate , operano nell’ambito del sistema di emergenza garantendo il proprio intervento sia in eventi catastrofici ad effetto limitato che in eventi catastrofici che travalicano le potenzialità di risposta delle strutture locali.» </a:t>
            </a:r>
            <a:endParaRPr lang="it-IT" dirty="0"/>
          </a:p>
        </p:txBody>
      </p:sp>
    </p:spTree>
    <p:extLst>
      <p:ext uri="{BB962C8B-B14F-4D97-AF65-F5344CB8AC3E}">
        <p14:creationId xmlns:p14="http://schemas.microsoft.com/office/powerpoint/2010/main" val="715520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b="1" i="1" dirty="0" smtClean="0"/>
              <a:t>Obiettivi « </a:t>
            </a:r>
            <a:r>
              <a:rPr lang="it-IT" dirty="0" smtClean="0"/>
              <a:t>L’équipe, in rapporto alle  varie fasi dell’intervento ed agli specifici bisogni emergenti, deve poter consentire  la realizzazione delle manovre prioritarie per la sopravvivenza fisica dei destinatari dell’intervento e provvedere alla tutela della salute psichica attraverso  l’attivazione di tutte le risorse personali e comunitarie.»</a:t>
            </a:r>
          </a:p>
          <a:p>
            <a:pPr>
              <a:buFont typeface="Wingdings" pitchFamily="2" charset="2"/>
              <a:buChar char="Ø"/>
            </a:pPr>
            <a:r>
              <a:rPr lang="it-IT" b="1" i="1" dirty="0" smtClean="0"/>
              <a:t>Organizzazione</a:t>
            </a:r>
            <a:r>
              <a:rPr lang="it-IT" dirty="0" smtClean="0"/>
              <a:t> « L’ </a:t>
            </a:r>
            <a:r>
              <a:rPr lang="it-IT" dirty="0" err="1" smtClean="0"/>
              <a:t>èquipe</a:t>
            </a:r>
            <a:r>
              <a:rPr lang="it-IT" dirty="0" smtClean="0"/>
              <a:t>,  per poter rispondere immediatamente in  situazioni di emergenza,  deve inquadrarsi all’interno  dell’organizzazione sanitaria delle maxi-emergenze. Il suo responsabile, nell’area del disastro, opera nel rispetto delle linee gerarchiche. I suoi operatori dovranno essere riconoscibili attraverso casacche o giubbotti di colore Verde a cui va apposta la sigla PSIC ».</a:t>
            </a:r>
            <a:endParaRPr lang="it-IT" b="1" i="1" dirty="0"/>
          </a:p>
        </p:txBody>
      </p:sp>
    </p:spTree>
    <p:extLst>
      <p:ext uri="{BB962C8B-B14F-4D97-AF65-F5344CB8AC3E}">
        <p14:creationId xmlns:p14="http://schemas.microsoft.com/office/powerpoint/2010/main" val="263994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b="1" i="1" dirty="0" smtClean="0"/>
              <a:t>Destinatari degli interventi</a:t>
            </a:r>
            <a:r>
              <a:rPr lang="it-IT" dirty="0" smtClean="0"/>
              <a:t>  « Destinatari primari degli interventi di supporto ... sono le vittime dirette di eventi dirompenti ed improvvisi ... I testimoni diretti di fatti gravemente lesivi ... I familiari delle vittime, i soccorritori, professionisti e volontari. ...  Oltre che i singoli individui, destinatari di intervento possono essere  interi gruppi sociali quali famiglie, squadre di soccorso, team operativi e altri gruppi: in tali casi l’intervento deve consentire di far mantenere o riacquisire relazioni positive e costruttive.»</a:t>
            </a:r>
          </a:p>
          <a:p>
            <a:pPr>
              <a:buFont typeface="Wingdings" pitchFamily="2" charset="2"/>
              <a:buChar char="Ø"/>
            </a:pPr>
            <a:r>
              <a:rPr lang="it-IT" b="1" i="1" dirty="0" smtClean="0"/>
              <a:t>Contesti di intervento </a:t>
            </a:r>
            <a:r>
              <a:rPr lang="it-IT" dirty="0" smtClean="0"/>
              <a:t>« Evento catastrofico  a effetto limitato, ad es. grandi incidenti della strada, disastri aerei, ferroviari, del lavoro. Evento catastrofico che travalica le  possibilità di risposta  delle strutture locali, ad  es. </a:t>
            </a:r>
            <a:r>
              <a:rPr lang="it-IT" dirty="0"/>
              <a:t>t</a:t>
            </a:r>
            <a:r>
              <a:rPr lang="it-IT" dirty="0" smtClean="0"/>
              <a:t>erremoti, alluvioni, ecc.»</a:t>
            </a:r>
            <a:endParaRPr lang="it-IT" b="1" i="1" dirty="0"/>
          </a:p>
        </p:txBody>
      </p:sp>
    </p:spTree>
    <p:extLst>
      <p:ext uri="{BB962C8B-B14F-4D97-AF65-F5344CB8AC3E}">
        <p14:creationId xmlns:p14="http://schemas.microsoft.com/office/powerpoint/2010/main" val="406028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Psicologia dell’Emergenza,</a:t>
            </a:r>
            <a:br>
              <a:rPr lang="it-IT" dirty="0" smtClean="0"/>
            </a:br>
            <a:r>
              <a:rPr lang="it-IT" dirty="0" smtClean="0"/>
              <a:t>             nascita e sviluppo</a:t>
            </a:r>
            <a:endParaRPr lang="it-IT" dirty="0"/>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dirty="0" smtClean="0"/>
              <a:t> Fino a prima degli </a:t>
            </a:r>
            <a:r>
              <a:rPr lang="it-IT" b="1" i="1" dirty="0" smtClean="0"/>
              <a:t>anni Sessanta</a:t>
            </a:r>
            <a:r>
              <a:rPr lang="it-IT" dirty="0" smtClean="0"/>
              <a:t>, in quasi tutti i paesi l’atteggiamento generalmente adottato era quello che si può definire  </a:t>
            </a:r>
            <a:r>
              <a:rPr lang="it-IT" b="1" i="1" u="sng" dirty="0" smtClean="0"/>
              <a:t>Concezione Economica </a:t>
            </a:r>
            <a:r>
              <a:rPr lang="it-IT" dirty="0" smtClean="0"/>
              <a:t>del disastro;</a:t>
            </a:r>
          </a:p>
          <a:p>
            <a:pPr>
              <a:buFont typeface="Wingdings" pitchFamily="2" charset="2"/>
              <a:buChar char="Ø"/>
            </a:pPr>
            <a:r>
              <a:rPr lang="it-IT" dirty="0" smtClean="0"/>
              <a:t>La valutazione degli effetti della calamità sulle persone e sulla comunità era completamente assente. Furono, infatti, gli studi di From e </a:t>
            </a:r>
            <a:r>
              <a:rPr lang="it-IT" dirty="0" err="1" smtClean="0"/>
              <a:t>Nosow</a:t>
            </a:r>
            <a:r>
              <a:rPr lang="it-IT" dirty="0" smtClean="0"/>
              <a:t>(1958) e di Fritz(1961) che  favorirono l’affermarsi di una nuova visione </a:t>
            </a:r>
          </a:p>
          <a:p>
            <a:pPr marL="0" indent="0">
              <a:buNone/>
            </a:pPr>
            <a:r>
              <a:rPr lang="it-IT" dirty="0"/>
              <a:t> </a:t>
            </a:r>
            <a:r>
              <a:rPr lang="it-IT" dirty="0" smtClean="0"/>
              <a:t>   dell’ evento disastroso conosciuta come  </a:t>
            </a:r>
            <a:r>
              <a:rPr lang="it-IT" b="1" i="1" u="sng" dirty="0" smtClean="0"/>
              <a:t>Concezione</a:t>
            </a:r>
            <a:r>
              <a:rPr lang="it-IT" b="1" i="1" dirty="0" smtClean="0"/>
              <a:t>  </a:t>
            </a:r>
            <a:r>
              <a:rPr lang="it-IT" dirty="0" smtClean="0"/>
              <a:t>   </a:t>
            </a:r>
          </a:p>
          <a:p>
            <a:pPr marL="0" indent="0">
              <a:buNone/>
            </a:pPr>
            <a:r>
              <a:rPr lang="it-IT" dirty="0"/>
              <a:t> </a:t>
            </a:r>
            <a:r>
              <a:rPr lang="it-IT" dirty="0" smtClean="0"/>
              <a:t>  </a:t>
            </a:r>
            <a:r>
              <a:rPr lang="it-IT" b="1" i="1" u="sng" dirty="0" smtClean="0"/>
              <a:t>Economico –Psicosociale</a:t>
            </a:r>
            <a:r>
              <a:rPr lang="it-IT" dirty="0" smtClean="0"/>
              <a:t>, proprio perché </a:t>
            </a:r>
            <a:r>
              <a:rPr lang="it-IT" b="1" i="1" dirty="0" smtClean="0"/>
              <a:t>misero in </a:t>
            </a:r>
          </a:p>
          <a:p>
            <a:pPr marL="0" indent="0">
              <a:buNone/>
            </a:pPr>
            <a:r>
              <a:rPr lang="it-IT" b="1" i="1" dirty="0"/>
              <a:t> </a:t>
            </a:r>
            <a:r>
              <a:rPr lang="it-IT" b="1" i="1" dirty="0" smtClean="0"/>
              <a:t>  piena luce gli effetti che gli eventi emergenziali </a:t>
            </a:r>
          </a:p>
          <a:p>
            <a:pPr marL="0" indent="0">
              <a:buNone/>
            </a:pPr>
            <a:r>
              <a:rPr lang="it-IT" b="1" i="1" dirty="0"/>
              <a:t> </a:t>
            </a:r>
            <a:r>
              <a:rPr lang="it-IT" b="1" i="1" dirty="0" smtClean="0"/>
              <a:t>   collettivi hanno a breve, medio e lungo termine </a:t>
            </a:r>
          </a:p>
          <a:p>
            <a:pPr marL="0" indent="0">
              <a:buNone/>
            </a:pPr>
            <a:r>
              <a:rPr lang="it-IT" b="1" i="1" dirty="0"/>
              <a:t> </a:t>
            </a:r>
            <a:r>
              <a:rPr lang="it-IT" b="1" i="1" dirty="0" smtClean="0"/>
              <a:t>   sull’individuo e sulla comunità.              </a:t>
            </a:r>
            <a:endParaRPr lang="it-IT" b="1" i="1" dirty="0"/>
          </a:p>
        </p:txBody>
      </p:sp>
    </p:spTree>
    <p:extLst>
      <p:ext uri="{BB962C8B-B14F-4D97-AF65-F5344CB8AC3E}">
        <p14:creationId xmlns:p14="http://schemas.microsoft.com/office/powerpoint/2010/main" val="1062267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b="1" i="1" dirty="0" smtClean="0"/>
              <a:t>Interventi a breve-medio termine </a:t>
            </a:r>
            <a:r>
              <a:rPr lang="it-IT" dirty="0" smtClean="0"/>
              <a:t>« Nella fase acuta gli interventi sono rivolti prevalentemente: all’adozione di tutte le misure sanitarie di primo soccorso, al soccorso emotivo immediato, e al soddisfacimento dei bisogni  essenziali per la sopravvivenza. Nella fase a breve-medio termine, l’équipe  svolge non solo attività rivolte al sostegno della popolazione ma  anche funzioni volte a promuovere il ripristino delle reti di supporto sociale preesistenti o la creazione di  reti alternative per il rafforzamento delle risorse locali e le strategie  di solidarietà presenti all’interno delle comunità. »</a:t>
            </a:r>
          </a:p>
          <a:p>
            <a:pPr marL="0" indent="0">
              <a:buNone/>
            </a:pPr>
            <a:endParaRPr lang="it-IT" b="1" i="1" dirty="0"/>
          </a:p>
        </p:txBody>
      </p:sp>
    </p:spTree>
    <p:extLst>
      <p:ext uri="{BB962C8B-B14F-4D97-AF65-F5344CB8AC3E}">
        <p14:creationId xmlns:p14="http://schemas.microsoft.com/office/powerpoint/2010/main" val="3280184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b="1" i="1" dirty="0" smtClean="0"/>
              <a:t>Formazione </a:t>
            </a:r>
            <a:r>
              <a:rPr lang="it-IT" dirty="0" smtClean="0"/>
              <a:t>« La conoscenza  diffusa ed approfondita degli scenari di rischio, delle procedure organizzative , e dei comportamenti più idonei da adottare in emergenza, può infatti migliorare i livelli di vigilanza, ridurre i tempi di risposta, rinforzare i comportamenti più efficaci per contrastare le minacce e limitare gli effetti degli eventi lesivi. Le ricerche dimostrano che una parte degli stress individuali e collettivi che si sviluppano a seguito di disastri possono essere ridotti da un’adeguata preparazione di tutti gli attori coinvolti, sia a livello individuale che collettivo.»</a:t>
            </a:r>
          </a:p>
          <a:p>
            <a:pPr>
              <a:buFont typeface="Wingdings" pitchFamily="2" charset="2"/>
              <a:buChar char="Ø"/>
            </a:pPr>
            <a:r>
              <a:rPr lang="it-IT" dirty="0" smtClean="0"/>
              <a:t>La centralità  della formazione  n</a:t>
            </a:r>
            <a:r>
              <a:rPr lang="it-IT" dirty="0"/>
              <a:t>e</a:t>
            </a:r>
            <a:r>
              <a:rPr lang="it-IT" dirty="0" smtClean="0"/>
              <a:t>lla Direttiva è sottolineata sia per gli operatori che per i cittadini.</a:t>
            </a:r>
            <a:endParaRPr lang="it-IT" b="1" i="1" dirty="0"/>
          </a:p>
        </p:txBody>
      </p:sp>
    </p:spTree>
    <p:extLst>
      <p:ext uri="{BB962C8B-B14F-4D97-AF65-F5344CB8AC3E}">
        <p14:creationId xmlns:p14="http://schemas.microsoft.com/office/powerpoint/2010/main" val="798544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b="1" i="1" dirty="0" smtClean="0"/>
              <a:t>Triage psicologico </a:t>
            </a:r>
            <a:r>
              <a:rPr lang="it-IT" dirty="0" smtClean="0"/>
              <a:t>  Un altro aspetto di particolare importanza della Direttiva  è l’aver introdotto le procedure di triage </a:t>
            </a:r>
            <a:r>
              <a:rPr lang="it-IT" dirty="0" err="1" smtClean="0"/>
              <a:t>psicologico.Questo</a:t>
            </a:r>
            <a:r>
              <a:rPr lang="it-IT" dirty="0" smtClean="0"/>
              <a:t> ha determinato un grande salto di qualità e di organizzazione nello svolgimento degli interventi di assistenza psicologica nelle emergenze; con l’introduzione del  triage psicologico nelle grandi emergenze , anche per  le prestazioni di assistenza psicologica viene valutata caso per caso la </a:t>
            </a:r>
            <a:r>
              <a:rPr lang="it-IT" dirty="0" err="1" smtClean="0"/>
              <a:t>differibilità</a:t>
            </a:r>
            <a:r>
              <a:rPr lang="it-IT" dirty="0" smtClean="0"/>
              <a:t>/indifferibilità del bisogno di ricevere assistenza psicologica, al pari di quanto accade per le prestazioni di carattere medico.</a:t>
            </a:r>
            <a:endParaRPr lang="it-IT" b="1" i="1" dirty="0"/>
          </a:p>
        </p:txBody>
      </p:sp>
    </p:spTree>
    <p:extLst>
      <p:ext uri="{BB962C8B-B14F-4D97-AF65-F5344CB8AC3E}">
        <p14:creationId xmlns:p14="http://schemas.microsoft.com/office/powerpoint/2010/main" val="511224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dirty="0" smtClean="0"/>
              <a:t>« Il Triage  è l’insieme dei criteri su cui l’operatore si basa per classificare i soggetti in classi di priorità di trattamento(gravità della condizione clinica e </a:t>
            </a:r>
            <a:r>
              <a:rPr lang="it-IT" dirty="0" err="1" smtClean="0"/>
              <a:t>differibilità</a:t>
            </a:r>
            <a:r>
              <a:rPr lang="it-IT" dirty="0" smtClean="0"/>
              <a:t>/indifferibilità dell’intervento terapeutico) e per indicare il tipo e le modalità di invio del paziente alle strutture sanitarie della catena dei soccorsi. Il Triage deve consentire la valutazione delle conseguenze  psicologiche e psichiatriche dell’evento catastrofico, essere prioritariamente rivolto alle vittime, alle categorie a rischio ed ai soccorritori che presentano un’evidente condizione di disagio che può interessare la sfera </a:t>
            </a:r>
            <a:r>
              <a:rPr lang="it-IT" err="1" smtClean="0"/>
              <a:t>emotiva</a:t>
            </a:r>
            <a:r>
              <a:rPr lang="it-IT" smtClean="0"/>
              <a:t>, cognitiva </a:t>
            </a:r>
            <a:r>
              <a:rPr lang="it-IT" dirty="0" smtClean="0"/>
              <a:t>e comportamentale.» </a:t>
            </a:r>
            <a:endParaRPr lang="it-IT" dirty="0"/>
          </a:p>
        </p:txBody>
      </p:sp>
    </p:spTree>
    <p:extLst>
      <p:ext uri="{BB962C8B-B14F-4D97-AF65-F5344CB8AC3E}">
        <p14:creationId xmlns:p14="http://schemas.microsoft.com/office/powerpoint/2010/main" val="2176404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Psicologia dell’Emergenza,</a:t>
            </a:r>
            <a:br>
              <a:rPr lang="it-IT" dirty="0" smtClean="0"/>
            </a:br>
            <a:r>
              <a:rPr lang="it-IT" dirty="0" smtClean="0"/>
              <a:t>                 </a:t>
            </a:r>
            <a:r>
              <a:rPr lang="it-IT" b="1" i="1" dirty="0" smtClean="0"/>
              <a:t>Stato dell’Arte</a:t>
            </a:r>
            <a:endParaRPr lang="it-IT" b="1" i="1" dirty="0"/>
          </a:p>
        </p:txBody>
      </p:sp>
      <p:sp>
        <p:nvSpPr>
          <p:cNvPr id="3" name="Segnaposto contenuto 2"/>
          <p:cNvSpPr>
            <a:spLocks noGrp="1"/>
          </p:cNvSpPr>
          <p:nvPr>
            <p:ph idx="1"/>
          </p:nvPr>
        </p:nvSpPr>
        <p:spPr/>
        <p:txBody>
          <a:bodyPr/>
          <a:lstStyle/>
          <a:p>
            <a:pPr marL="0" indent="0">
              <a:buNone/>
            </a:pPr>
            <a:r>
              <a:rPr lang="it-IT" b="1" i="1" dirty="0" smtClean="0"/>
              <a:t>  Riepilogando,</a:t>
            </a:r>
          </a:p>
          <a:p>
            <a:pPr marL="0" indent="0">
              <a:buNone/>
            </a:pPr>
            <a:r>
              <a:rPr lang="it-IT" b="1" i="1" dirty="0" smtClean="0"/>
              <a:t> fino a questo punto  abbiamo:</a:t>
            </a:r>
          </a:p>
          <a:p>
            <a:pPr marL="0" indent="0">
              <a:buNone/>
            </a:pPr>
            <a:endParaRPr lang="it-IT" b="1" i="1" dirty="0" smtClean="0"/>
          </a:p>
          <a:p>
            <a:pPr>
              <a:buFont typeface="Wingdings" pitchFamily="2" charset="2"/>
              <a:buChar char="Ø"/>
            </a:pPr>
            <a:r>
              <a:rPr lang="it-IT" b="1" i="1" dirty="0" smtClean="0"/>
              <a:t>Ripercorso il cammino professionale </a:t>
            </a:r>
            <a:r>
              <a:rPr lang="it-IT" dirty="0" smtClean="0"/>
              <a:t> che, a partire dagli ani sessanta, ha consentito di delineare una nuova area di bisogno di Assistenza Psicologica, quella costituita  dagli </a:t>
            </a:r>
            <a:r>
              <a:rPr lang="it-IT" b="1" i="1" dirty="0" smtClean="0"/>
              <a:t>effetti a breve medio e lungo termine, sull’individuo, la comunità e il tessuto sociale, a seguito di grandi emergenze collettive;</a:t>
            </a:r>
            <a:endParaRPr lang="it-IT" b="1" i="1" dirty="0"/>
          </a:p>
        </p:txBody>
      </p:sp>
    </p:spTree>
    <p:extLst>
      <p:ext uri="{BB962C8B-B14F-4D97-AF65-F5344CB8AC3E}">
        <p14:creationId xmlns:p14="http://schemas.microsoft.com/office/powerpoint/2010/main" val="3144951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b="1" i="1" dirty="0" smtClean="0"/>
              <a:t>Ripercorso  gli elementi di carattere normativo  che disciplinano  l’intervento dello  psicologo in situazioni di emergenza,</a:t>
            </a:r>
            <a:r>
              <a:rPr lang="it-IT" dirty="0" smtClean="0"/>
              <a:t> </a:t>
            </a:r>
          </a:p>
          <a:p>
            <a:pPr marL="0" indent="0">
              <a:buNone/>
            </a:pPr>
            <a:r>
              <a:rPr lang="it-IT" dirty="0" smtClean="0"/>
              <a:t>          che sono  importantissimi  perché indicano:</a:t>
            </a:r>
          </a:p>
          <a:p>
            <a:pPr>
              <a:buFont typeface="Wingdings" pitchFamily="2" charset="2"/>
              <a:buChar char="Ø"/>
            </a:pPr>
            <a:r>
              <a:rPr lang="it-IT" dirty="0"/>
              <a:t> </a:t>
            </a:r>
            <a:r>
              <a:rPr lang="it-IT" dirty="0" smtClean="0"/>
              <a:t>a chi deve indirizzare il suo intervento, cosa deve fare, quando, dove, con quali mezzi, </a:t>
            </a:r>
          </a:p>
          <a:p>
            <a:pPr>
              <a:buFont typeface="Wingdings" pitchFamily="2" charset="2"/>
              <a:buChar char="Ø"/>
            </a:pPr>
            <a:r>
              <a:rPr lang="it-IT" dirty="0" smtClean="0"/>
              <a:t>come articolare il suo intervento in termini di tempi, fasi obiettivi, priorità, ecc.</a:t>
            </a:r>
          </a:p>
          <a:p>
            <a:pPr marL="0" indent="0">
              <a:buNone/>
            </a:pPr>
            <a:endParaRPr lang="it-IT" b="1" i="1" dirty="0"/>
          </a:p>
        </p:txBody>
      </p:sp>
    </p:spTree>
    <p:extLst>
      <p:ext uri="{BB962C8B-B14F-4D97-AF65-F5344CB8AC3E}">
        <p14:creationId xmlns:p14="http://schemas.microsoft.com/office/powerpoint/2010/main" val="1413346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br>
              <a:rPr lang="it-IT" b="1" i="1" dirty="0" smtClean="0"/>
            </a:br>
            <a:r>
              <a:rPr lang="it-IT" b="1" i="1" dirty="0" smtClean="0"/>
              <a:t>   </a:t>
            </a:r>
            <a:r>
              <a:rPr lang="it-IT" b="1" i="1" dirty="0" smtClean="0"/>
              <a:t>-Pianificazione </a:t>
            </a:r>
            <a:r>
              <a:rPr lang="it-IT" b="1" i="1" dirty="0" smtClean="0"/>
              <a:t>degli </a:t>
            </a:r>
            <a:r>
              <a:rPr lang="it-IT" b="1" i="1" dirty="0" smtClean="0"/>
              <a:t>interventi-</a:t>
            </a:r>
            <a:endParaRPr lang="it-IT" b="1" i="1" dirty="0"/>
          </a:p>
        </p:txBody>
      </p:sp>
      <p:sp>
        <p:nvSpPr>
          <p:cNvPr id="3" name="Segnaposto contenuto 2"/>
          <p:cNvSpPr>
            <a:spLocks noGrp="1"/>
          </p:cNvSpPr>
          <p:nvPr>
            <p:ph idx="1"/>
          </p:nvPr>
        </p:nvSpPr>
        <p:spPr/>
        <p:txBody>
          <a:bodyPr>
            <a:normAutofit fontScale="85000" lnSpcReduction="20000"/>
          </a:bodyPr>
          <a:lstStyle/>
          <a:p>
            <a:pPr>
              <a:buFont typeface="Wingdings" pitchFamily="2" charset="2"/>
              <a:buChar char="Ø"/>
            </a:pPr>
            <a:r>
              <a:rPr lang="it-IT" b="1" i="1" dirty="0" smtClean="0"/>
              <a:t>Attività di Previsione</a:t>
            </a:r>
            <a:r>
              <a:rPr lang="it-IT" dirty="0" smtClean="0"/>
              <a:t>, ossia lo studio, insieme ad altri operatori  dell’emergenza, dei rischi a cui quello specifico territorio è soggetto;</a:t>
            </a:r>
          </a:p>
          <a:p>
            <a:pPr>
              <a:buFont typeface="Wingdings" pitchFamily="2" charset="2"/>
              <a:buChar char="Ø"/>
            </a:pPr>
            <a:r>
              <a:rPr lang="it-IT" b="1" i="1" dirty="0" smtClean="0"/>
              <a:t>Attività di prevenzione,</a:t>
            </a:r>
            <a:r>
              <a:rPr lang="it-IT" dirty="0" smtClean="0"/>
              <a:t> ossia di redazione, assieme ad altri operatori dell’emergenza, di un Piano di emergenza teso a prevenire e ridurre al minimo i danni alle persone e alla collettività, Piano </a:t>
            </a:r>
            <a:r>
              <a:rPr lang="it-IT" dirty="0"/>
              <a:t> </a:t>
            </a:r>
            <a:r>
              <a:rPr lang="it-IT" dirty="0" smtClean="0"/>
              <a:t>da implementare  nel caso in cui quell’evento dovesse  verificarsi, ed in cui deve essere ben specificato come, quando e dove  intervengono le varie figure e tra queste lo psicologo dell’emergenza;</a:t>
            </a:r>
          </a:p>
          <a:p>
            <a:pPr>
              <a:buFont typeface="Wingdings" pitchFamily="2" charset="2"/>
              <a:buChar char="Ø"/>
            </a:pPr>
            <a:r>
              <a:rPr lang="it-IT" b="1" i="1" dirty="0" smtClean="0"/>
              <a:t>Attività di soccorso, </a:t>
            </a:r>
            <a:r>
              <a:rPr lang="it-IT" dirty="0" smtClean="0"/>
              <a:t>ossia di assistenza alle persone coinvolte dall’evento  emergenziale, in base a quanto previsto dal Piano precedentemente redatto, tese a prevenire e contenere i danni </a:t>
            </a:r>
            <a:r>
              <a:rPr lang="it-IT" dirty="0" err="1" smtClean="0"/>
              <a:t>bio</a:t>
            </a:r>
            <a:r>
              <a:rPr lang="it-IT" dirty="0" smtClean="0"/>
              <a:t>-</a:t>
            </a:r>
            <a:r>
              <a:rPr lang="it-IT" dirty="0" err="1" smtClean="0"/>
              <a:t>psico</a:t>
            </a:r>
            <a:r>
              <a:rPr lang="it-IT" dirty="0" smtClean="0"/>
              <a:t>-sociali, e per quanto riguarda lo psicologo, quelli  psicosociali a breve, medio e lungo termine.</a:t>
            </a:r>
            <a:endParaRPr lang="it-IT" b="1" i="1" dirty="0" smtClean="0"/>
          </a:p>
          <a:p>
            <a:pPr>
              <a:buFont typeface="Wingdings" pitchFamily="2" charset="2"/>
              <a:buChar char="Ø"/>
            </a:pPr>
            <a:endParaRPr lang="it-IT" dirty="0"/>
          </a:p>
        </p:txBody>
      </p:sp>
    </p:spTree>
    <p:extLst>
      <p:ext uri="{BB962C8B-B14F-4D97-AF65-F5344CB8AC3E}">
        <p14:creationId xmlns:p14="http://schemas.microsoft.com/office/powerpoint/2010/main" val="410465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br>
              <a:rPr lang="it-IT" b="1" i="1" dirty="0" smtClean="0"/>
            </a:br>
            <a:r>
              <a:rPr lang="it-IT" b="1" i="1" dirty="0" smtClean="0"/>
              <a:t>    </a:t>
            </a:r>
            <a:r>
              <a:rPr lang="it-IT" b="1" i="1" dirty="0" smtClean="0"/>
              <a:t>-Molteplicità </a:t>
            </a:r>
            <a:r>
              <a:rPr lang="it-IT" b="1" i="1" dirty="0" smtClean="0"/>
              <a:t>degli </a:t>
            </a:r>
            <a:r>
              <a:rPr lang="it-IT" b="1" i="1" dirty="0" smtClean="0"/>
              <a:t>Scenari-</a:t>
            </a:r>
            <a:endParaRPr lang="it-IT" b="1" i="1" dirty="0"/>
          </a:p>
        </p:txBody>
      </p:sp>
      <p:sp>
        <p:nvSpPr>
          <p:cNvPr id="3" name="Segnaposto contenuto 2"/>
          <p:cNvSpPr>
            <a:spLocks noGrp="1"/>
          </p:cNvSpPr>
          <p:nvPr>
            <p:ph idx="1"/>
          </p:nvPr>
        </p:nvSpPr>
        <p:spPr/>
        <p:txBody>
          <a:bodyPr>
            <a:normAutofit lnSpcReduction="10000"/>
          </a:bodyPr>
          <a:lstStyle/>
          <a:p>
            <a:pPr marL="0" indent="0">
              <a:buNone/>
            </a:pPr>
            <a:r>
              <a:rPr lang="it-IT" b="1" i="1" dirty="0" smtClean="0"/>
              <a:t>Gli Scenari </a:t>
            </a:r>
            <a:r>
              <a:rPr lang="it-IT" dirty="0" smtClean="0"/>
              <a:t>in cui potrebbero svolgersi gli interventi di  </a:t>
            </a:r>
            <a:r>
              <a:rPr lang="it-IT" b="1" i="1" dirty="0" smtClean="0"/>
              <a:t>Assistenza Psicologica </a:t>
            </a:r>
            <a:r>
              <a:rPr lang="it-IT" dirty="0" smtClean="0"/>
              <a:t> possono essere suddivisi in:</a:t>
            </a:r>
          </a:p>
          <a:p>
            <a:pPr>
              <a:buFont typeface="Wingdings" pitchFamily="2" charset="2"/>
              <a:buChar char="Ø"/>
            </a:pPr>
            <a:r>
              <a:rPr lang="it-IT" b="1" i="1" dirty="0" smtClean="0"/>
              <a:t>Eventi  Naturali, </a:t>
            </a:r>
            <a:r>
              <a:rPr lang="it-IT" dirty="0" smtClean="0"/>
              <a:t>determinati da fenomeni della natura: Terremoti, Eruzioni, Alluvioni , Esondazioni, .. </a:t>
            </a:r>
          </a:p>
          <a:p>
            <a:pPr>
              <a:buFont typeface="Wingdings" pitchFamily="2" charset="2"/>
              <a:buChar char="Ø"/>
            </a:pPr>
            <a:r>
              <a:rPr lang="it-IT" b="1" i="1" dirty="0" smtClean="0"/>
              <a:t>Eventi Antropici, </a:t>
            </a:r>
            <a:r>
              <a:rPr lang="it-IT" dirty="0" smtClean="0"/>
              <a:t>ossia derivanti dall’ azione  umana, che si potrebbero suddividere in varie categorie, ma che in questa sede riassumiamo come segue:</a:t>
            </a:r>
            <a:endParaRPr lang="it-IT" b="1" i="1" dirty="0" smtClean="0"/>
          </a:p>
          <a:p>
            <a:pPr>
              <a:buFont typeface="Wingdings" pitchFamily="2" charset="2"/>
              <a:buChar char="§"/>
            </a:pPr>
            <a:r>
              <a:rPr lang="it-IT" dirty="0" smtClean="0"/>
              <a:t>da</a:t>
            </a:r>
            <a:r>
              <a:rPr lang="it-IT" b="1" i="1" dirty="0" smtClean="0"/>
              <a:t> Conflittualità socio-politica:</a:t>
            </a:r>
            <a:r>
              <a:rPr lang="it-IT" dirty="0" smtClean="0"/>
              <a:t> guerre, terrorismo,..</a:t>
            </a:r>
            <a:endParaRPr lang="it-IT" b="1" i="1" dirty="0" smtClean="0"/>
          </a:p>
          <a:p>
            <a:pPr>
              <a:buFont typeface="Wingdings" pitchFamily="2" charset="2"/>
              <a:buChar char="§"/>
            </a:pPr>
            <a:r>
              <a:rPr lang="it-IT" dirty="0" smtClean="0"/>
              <a:t>da</a:t>
            </a:r>
            <a:r>
              <a:rPr lang="it-IT" b="1" i="1" dirty="0" smtClean="0"/>
              <a:t> Errori o inadeguato utilizzo della tecnologia:</a:t>
            </a:r>
            <a:r>
              <a:rPr lang="it-IT" dirty="0" smtClean="0"/>
              <a:t> incidenti nucleari, ferroviari, aerei,  inquinamenti,...</a:t>
            </a:r>
          </a:p>
          <a:p>
            <a:pPr marL="0" indent="0">
              <a:buNone/>
            </a:pPr>
            <a:endParaRPr lang="it-IT" dirty="0" smtClean="0"/>
          </a:p>
          <a:p>
            <a:pPr>
              <a:buFont typeface="Wingdings" pitchFamily="2" charset="2"/>
              <a:buChar char="§"/>
            </a:pPr>
            <a:endParaRPr lang="it-IT" dirty="0"/>
          </a:p>
          <a:p>
            <a:pPr>
              <a:buFont typeface="Wingdings" pitchFamily="2" charset="2"/>
              <a:buChar char="§"/>
            </a:pPr>
            <a:endParaRPr lang="it-IT" dirty="0" smtClean="0"/>
          </a:p>
          <a:p>
            <a:pPr>
              <a:buFont typeface="Wingdings" pitchFamily="2" charset="2"/>
              <a:buChar char="§"/>
            </a:pPr>
            <a:endParaRPr lang="it-IT" dirty="0" smtClean="0"/>
          </a:p>
          <a:p>
            <a:pPr>
              <a:buFont typeface="Wingdings" pitchFamily="2" charset="2"/>
              <a:buChar char="§"/>
            </a:pPr>
            <a:endParaRPr lang="it-IT" dirty="0" smtClean="0"/>
          </a:p>
        </p:txBody>
      </p:sp>
    </p:spTree>
    <p:extLst>
      <p:ext uri="{BB962C8B-B14F-4D97-AF65-F5344CB8AC3E}">
        <p14:creationId xmlns:p14="http://schemas.microsoft.com/office/powerpoint/2010/main" val="3347765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
            </a:pPr>
            <a:r>
              <a:rPr lang="it-IT" dirty="0" smtClean="0"/>
              <a:t>da</a:t>
            </a:r>
            <a:r>
              <a:rPr lang="it-IT" b="1" i="1" dirty="0" smtClean="0"/>
              <a:t>  </a:t>
            </a:r>
            <a:r>
              <a:rPr lang="it-IT" b="1" i="1" dirty="0"/>
              <a:t>G</a:t>
            </a:r>
            <a:r>
              <a:rPr lang="it-IT" b="1" i="1" dirty="0" smtClean="0"/>
              <a:t>randi </a:t>
            </a:r>
            <a:r>
              <a:rPr lang="it-IT" b="1" i="1" dirty="0"/>
              <a:t>E</a:t>
            </a:r>
            <a:r>
              <a:rPr lang="it-IT" b="1" i="1" dirty="0" smtClean="0"/>
              <a:t>venti Sociali,</a:t>
            </a:r>
            <a:r>
              <a:rPr lang="it-IT" dirty="0" smtClean="0"/>
              <a:t> in cui molte migliaia di persone si riuniscono per motivi: religiosi, politici, sportivi, ricreativi(grandi concerti , ecc.);</a:t>
            </a:r>
          </a:p>
          <a:p>
            <a:pPr>
              <a:buFont typeface="Wingdings" pitchFamily="2" charset="2"/>
              <a:buChar char="§"/>
            </a:pPr>
            <a:r>
              <a:rPr lang="it-IT" b="1" i="1" dirty="0" smtClean="0"/>
              <a:t>Eventi antropico-naturali, </a:t>
            </a:r>
            <a:r>
              <a:rPr lang="it-IT" dirty="0" smtClean="0"/>
              <a:t>ossia  quella categoria di gravi eventi  in cui la mano dell’uomo crea le condizioni che rendono disastrosi gli eventi naturali : grandi disboscamenti e conseguenti grandi frane a seguito di piogge abbondanti, restringimento del letto dei fiumi e conseguenti esondazioni in caso di piogge abbondanti,  grandi concentrazioni di polli in pochissimo spazio e conseguente nascita e diffusione di virus capaci di causare epidemie e pandemie, come ad esempio l’Aviaria.</a:t>
            </a:r>
            <a:endParaRPr lang="it-IT" b="1" i="1" dirty="0" smtClean="0"/>
          </a:p>
          <a:p>
            <a:pPr marL="0" indent="0">
              <a:buNone/>
            </a:pPr>
            <a:endParaRPr lang="it-IT" b="1" i="1" dirty="0"/>
          </a:p>
        </p:txBody>
      </p:sp>
    </p:spTree>
    <p:extLst>
      <p:ext uri="{BB962C8B-B14F-4D97-AF65-F5344CB8AC3E}">
        <p14:creationId xmlns:p14="http://schemas.microsoft.com/office/powerpoint/2010/main" val="3724925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br>
              <a:rPr lang="it-IT" b="1" i="1" dirty="0" smtClean="0"/>
            </a:br>
            <a:r>
              <a:rPr lang="it-IT" b="1" i="1" dirty="0" smtClean="0"/>
              <a:t> </a:t>
            </a:r>
            <a:r>
              <a:rPr lang="it-IT" b="1" i="1" dirty="0" smtClean="0"/>
              <a:t>-</a:t>
            </a:r>
            <a:r>
              <a:rPr lang="it-IT" sz="3600" b="1" i="1" dirty="0" smtClean="0"/>
              <a:t>Peculiarità </a:t>
            </a:r>
            <a:r>
              <a:rPr lang="it-IT" sz="3600" b="1" i="1" dirty="0" smtClean="0"/>
              <a:t>e finalità specifiche </a:t>
            </a:r>
            <a:r>
              <a:rPr lang="it-IT" sz="3600" b="1" i="1" dirty="0" smtClean="0"/>
              <a:t>dell’intervento-</a:t>
            </a:r>
            <a:endParaRPr lang="it-IT" b="1" i="1" dirty="0"/>
          </a:p>
        </p:txBody>
      </p:sp>
      <p:sp>
        <p:nvSpPr>
          <p:cNvPr id="3" name="Segnaposto contenuto 2"/>
          <p:cNvSpPr>
            <a:spLocks noGrp="1"/>
          </p:cNvSpPr>
          <p:nvPr>
            <p:ph idx="1"/>
          </p:nvPr>
        </p:nvSpPr>
        <p:spPr/>
        <p:txBody>
          <a:bodyPr>
            <a:normAutofit fontScale="92500" lnSpcReduction="10000"/>
          </a:bodyPr>
          <a:lstStyle/>
          <a:p>
            <a:pPr marL="0" indent="0">
              <a:buNone/>
            </a:pPr>
            <a:r>
              <a:rPr lang="it-IT" b="1" i="1" dirty="0" smtClean="0"/>
              <a:t>                            Evento Dirompente</a:t>
            </a:r>
          </a:p>
          <a:p>
            <a:pPr marL="0" indent="0">
              <a:buNone/>
            </a:pPr>
            <a:endParaRPr lang="it-IT" b="1" i="1" dirty="0" smtClean="0"/>
          </a:p>
          <a:p>
            <a:pPr marL="0" indent="0">
              <a:buNone/>
            </a:pPr>
            <a:r>
              <a:rPr lang="it-IT" b="1" i="1" dirty="0"/>
              <a:t> </a:t>
            </a:r>
            <a:r>
              <a:rPr lang="it-IT" b="1" i="1" dirty="0" smtClean="0"/>
              <a:t>              Impatto  emotivo/  Scossa emotiva</a:t>
            </a:r>
          </a:p>
          <a:p>
            <a:pPr marL="0" indent="0">
              <a:buNone/>
            </a:pPr>
            <a:endParaRPr lang="it-IT" b="1" i="1" dirty="0"/>
          </a:p>
          <a:p>
            <a:pPr marL="0" indent="0">
              <a:buNone/>
            </a:pPr>
            <a:r>
              <a:rPr lang="it-IT" b="1" i="1" dirty="0" smtClean="0"/>
              <a:t>          Scompenso/ Destabilizzazione  degli Assetti:</a:t>
            </a:r>
          </a:p>
          <a:p>
            <a:pPr marL="0" indent="0">
              <a:buNone/>
            </a:pPr>
            <a:r>
              <a:rPr lang="it-IT" b="1" i="1" dirty="0" smtClean="0"/>
              <a:t>        Emotivo - Cognitivo-Psicosomatico-Spirituale</a:t>
            </a:r>
          </a:p>
          <a:p>
            <a:pPr marL="0" indent="0">
              <a:buNone/>
            </a:pPr>
            <a:endParaRPr lang="it-IT" b="1" i="1" dirty="0"/>
          </a:p>
          <a:p>
            <a:pPr marL="0" indent="0">
              <a:buNone/>
            </a:pPr>
            <a:r>
              <a:rPr lang="it-IT" b="1" i="1" dirty="0" smtClean="0"/>
              <a:t>      Ricompensazione  Spontanea / Destabilizzazione</a:t>
            </a:r>
          </a:p>
          <a:p>
            <a:pPr marL="0" indent="0">
              <a:buNone/>
            </a:pPr>
            <a:r>
              <a:rPr lang="it-IT" dirty="0" smtClean="0"/>
              <a:t>Comparsa di  più o meno forti Scompensi/Disturbi : </a:t>
            </a:r>
            <a:r>
              <a:rPr lang="it-IT" dirty="0" smtClean="0"/>
              <a:t>Emotivi-   Cognitivi- </a:t>
            </a:r>
            <a:r>
              <a:rPr lang="it-IT" dirty="0"/>
              <a:t>C</a:t>
            </a:r>
            <a:r>
              <a:rPr lang="it-IT" dirty="0" smtClean="0"/>
              <a:t>omportamentali- Psicosomatici- Spirituali,</a:t>
            </a:r>
            <a:r>
              <a:rPr lang="it-IT" b="1" i="1" dirty="0" smtClean="0"/>
              <a:t>  sottesi dal </a:t>
            </a:r>
            <a:r>
              <a:rPr lang="it-IT" b="1" i="1" dirty="0" err="1" smtClean="0"/>
              <a:t>Discontrollo</a:t>
            </a:r>
            <a:r>
              <a:rPr lang="it-IT" b="1" i="1" dirty="0" smtClean="0"/>
              <a:t> emotivo-cognitivo in atto.</a:t>
            </a:r>
          </a:p>
        </p:txBody>
      </p:sp>
      <p:sp>
        <p:nvSpPr>
          <p:cNvPr id="4" name="Freccia in giù 3"/>
          <p:cNvSpPr/>
          <p:nvPr/>
        </p:nvSpPr>
        <p:spPr>
          <a:xfrm>
            <a:off x="3892884" y="2377805"/>
            <a:ext cx="484632" cy="3825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a:off x="3872803" y="3137542"/>
            <a:ext cx="484632" cy="4137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a:off x="3938102" y="4298779"/>
            <a:ext cx="484632" cy="461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79129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pPr>
              <a:buFont typeface="Wingdings" pitchFamily="2" charset="2"/>
              <a:buChar char="Ø"/>
            </a:pPr>
            <a:r>
              <a:rPr lang="it-IT" dirty="0" smtClean="0"/>
              <a:t>  </a:t>
            </a:r>
            <a:r>
              <a:rPr lang="it-IT" b="1" i="1" u="sng" dirty="0" smtClean="0"/>
              <a:t>La Psicologia </a:t>
            </a:r>
            <a:r>
              <a:rPr lang="it-IT" dirty="0" smtClean="0"/>
              <a:t>aveva cominciato a portare il suo     contributo di </a:t>
            </a:r>
            <a:r>
              <a:rPr lang="it-IT" u="sng" dirty="0" smtClean="0"/>
              <a:t>disciplina tesa a tutelare la salute psichica degli individui  e la salubrità  psicologica del tessuto sociale nelle grandi emergenze</a:t>
            </a:r>
            <a:r>
              <a:rPr lang="it-IT" dirty="0" smtClean="0"/>
              <a:t>;</a:t>
            </a:r>
          </a:p>
          <a:p>
            <a:pPr>
              <a:buFont typeface="Wingdings" pitchFamily="2" charset="2"/>
              <a:buChar char="Ø"/>
            </a:pPr>
            <a:r>
              <a:rPr lang="it-IT" b="1" i="1" dirty="0" smtClean="0"/>
              <a:t>Negli anni Settanta</a:t>
            </a:r>
            <a:r>
              <a:rPr lang="it-IT" dirty="0" smtClean="0"/>
              <a:t>, grazie agli studi di </a:t>
            </a:r>
            <a:r>
              <a:rPr lang="it-IT" dirty="0" err="1" smtClean="0"/>
              <a:t>Farber</a:t>
            </a:r>
            <a:r>
              <a:rPr lang="it-IT" dirty="0" smtClean="0"/>
              <a:t>(1967),di Hall e </a:t>
            </a:r>
            <a:r>
              <a:rPr lang="it-IT" dirty="0" err="1" smtClean="0"/>
              <a:t>Landreth</a:t>
            </a:r>
            <a:r>
              <a:rPr lang="it-IT" dirty="0" smtClean="0"/>
              <a:t>(1975) e di </a:t>
            </a:r>
            <a:r>
              <a:rPr lang="it-IT" dirty="0" err="1" smtClean="0"/>
              <a:t>Lifton</a:t>
            </a:r>
            <a:r>
              <a:rPr lang="it-IT" dirty="0" smtClean="0"/>
              <a:t>(1976) si acquisiscono  nuovi contributi che </a:t>
            </a:r>
            <a:r>
              <a:rPr lang="it-IT" u="sng" dirty="0" smtClean="0"/>
              <a:t>ampliano il quadro delle conoscenze relativo alle reazioni psicologiche in situazioni di emergenza</a:t>
            </a:r>
            <a:r>
              <a:rPr lang="it-IT" dirty="0" smtClean="0"/>
              <a:t>. Vengono studiate , infatti, le reazioni delle persone coinvolte nelle emergenze, in base alla loro personalità , alle fasce di età, al livello di integrazione sociale, alle condizioni psichiche precedenti l’evento emergenziale, e vengono studiati anche i gruppi sociali e le fasce d’età maggiormente a rischio, i disturbi che compaiono più frequentemente  ed  i principali problemi a cui vanno incontro i Soccorritori;</a:t>
            </a:r>
            <a:endParaRPr lang="it-IT" dirty="0"/>
          </a:p>
        </p:txBody>
      </p:sp>
    </p:spTree>
    <p:extLst>
      <p:ext uri="{BB962C8B-B14F-4D97-AF65-F5344CB8AC3E}">
        <p14:creationId xmlns:p14="http://schemas.microsoft.com/office/powerpoint/2010/main" val="2340049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marL="0" indent="0">
              <a:buNone/>
            </a:pPr>
            <a:r>
              <a:rPr lang="it-IT" b="1" i="1" dirty="0" smtClean="0"/>
              <a:t>     </a:t>
            </a:r>
          </a:p>
          <a:p>
            <a:pPr marL="0" indent="0">
              <a:buNone/>
            </a:pPr>
            <a:r>
              <a:rPr lang="it-IT" b="1" i="1" dirty="0" smtClean="0"/>
              <a:t>                                         DISCONTROLLO</a:t>
            </a:r>
          </a:p>
          <a:p>
            <a:pPr marL="0" indent="0">
              <a:buNone/>
            </a:pPr>
            <a:r>
              <a:rPr lang="it-IT" dirty="0" smtClean="0"/>
              <a:t> Emotivo-Cognitivo-Comportamentale-Psicosomatico-Spirituale</a:t>
            </a:r>
          </a:p>
          <a:p>
            <a:pPr marL="0" indent="0">
              <a:buNone/>
            </a:pPr>
            <a:endParaRPr lang="it-IT" dirty="0" smtClean="0"/>
          </a:p>
          <a:p>
            <a:pPr>
              <a:buFont typeface="Wingdings" pitchFamily="2" charset="2"/>
              <a:buChar char="Ø"/>
            </a:pPr>
            <a:endParaRPr lang="it-IT" dirty="0"/>
          </a:p>
          <a:p>
            <a:pPr>
              <a:buFont typeface="Wingdings" pitchFamily="2" charset="2"/>
              <a:buChar char="Ø"/>
            </a:pPr>
            <a:r>
              <a:rPr lang="it-IT" dirty="0" smtClean="0"/>
              <a:t>  </a:t>
            </a:r>
            <a:r>
              <a:rPr lang="it-IT" b="1" i="1" dirty="0" smtClean="0"/>
              <a:t>Disturbi da </a:t>
            </a:r>
            <a:r>
              <a:rPr lang="it-IT" b="1" i="1" dirty="0" err="1" smtClean="0"/>
              <a:t>Fronteggiamento</a:t>
            </a:r>
            <a:r>
              <a:rPr lang="it-IT" b="1" i="1" dirty="0" smtClean="0"/>
              <a:t>,</a:t>
            </a:r>
          </a:p>
          <a:p>
            <a:pPr marL="0" indent="0">
              <a:buNone/>
            </a:pPr>
            <a:r>
              <a:rPr lang="it-IT" dirty="0" smtClean="0"/>
              <a:t>indotti dalla scossa emotiva , causata dall’emergenza;</a:t>
            </a:r>
          </a:p>
          <a:p>
            <a:pPr>
              <a:buFont typeface="Wingdings" pitchFamily="2" charset="2"/>
              <a:buChar char="Ø"/>
            </a:pPr>
            <a:r>
              <a:rPr lang="it-IT" dirty="0"/>
              <a:t> </a:t>
            </a:r>
            <a:r>
              <a:rPr lang="it-IT" dirty="0" smtClean="0"/>
              <a:t>  </a:t>
            </a:r>
            <a:r>
              <a:rPr lang="it-IT" b="1" i="1" dirty="0" smtClean="0"/>
              <a:t>Disturbi da Riacutizzazione, </a:t>
            </a:r>
            <a:endParaRPr lang="it-IT" dirty="0" smtClean="0"/>
          </a:p>
          <a:p>
            <a:pPr marL="0" indent="0">
              <a:buNone/>
            </a:pPr>
            <a:r>
              <a:rPr lang="it-IT" dirty="0"/>
              <a:t> </a:t>
            </a:r>
            <a:r>
              <a:rPr lang="it-IT" dirty="0" smtClean="0"/>
              <a:t>acuiti dalla scossa emotiva e che erano già in atto;</a:t>
            </a:r>
          </a:p>
          <a:p>
            <a:pPr>
              <a:buFont typeface="Wingdings" pitchFamily="2" charset="2"/>
              <a:buChar char="Ø"/>
            </a:pPr>
            <a:r>
              <a:rPr lang="it-IT" dirty="0"/>
              <a:t> </a:t>
            </a:r>
            <a:r>
              <a:rPr lang="it-IT" dirty="0" smtClean="0"/>
              <a:t>  </a:t>
            </a:r>
            <a:r>
              <a:rPr lang="it-IT" b="1" i="1" dirty="0" smtClean="0"/>
              <a:t>Disturbi da Recrudescenza,</a:t>
            </a:r>
          </a:p>
          <a:p>
            <a:pPr marL="0" indent="0">
              <a:buNone/>
            </a:pPr>
            <a:r>
              <a:rPr lang="it-IT" dirty="0" smtClean="0"/>
              <a:t>riattivati dalla scossa emotiva, ricomparsa di forma già    sofferta e superata( ricaduta).</a:t>
            </a:r>
          </a:p>
          <a:p>
            <a:pPr marL="0" indent="0">
              <a:buNone/>
            </a:pPr>
            <a:r>
              <a:rPr lang="it-IT" dirty="0"/>
              <a:t> </a:t>
            </a:r>
            <a:r>
              <a:rPr lang="it-IT" dirty="0" smtClean="0"/>
              <a:t>                                             </a:t>
            </a:r>
            <a:endParaRPr lang="it-IT" dirty="0"/>
          </a:p>
        </p:txBody>
      </p:sp>
      <p:sp>
        <p:nvSpPr>
          <p:cNvPr id="5" name="Freccia in giù 4"/>
          <p:cNvSpPr/>
          <p:nvPr/>
        </p:nvSpPr>
        <p:spPr>
          <a:xfrm>
            <a:off x="4047400" y="1844824"/>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4047400" y="2924944"/>
            <a:ext cx="483443" cy="6252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45560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smtClean="0"/>
              <a:t>                                            </a:t>
            </a:r>
          </a:p>
          <a:p>
            <a:pPr marL="0" indent="0">
              <a:buNone/>
            </a:pPr>
            <a:r>
              <a:rPr lang="it-IT" b="1" i="1" dirty="0" smtClean="0"/>
              <a:t>Finalità degli interventi</a:t>
            </a:r>
            <a:r>
              <a:rPr lang="it-IT" dirty="0" smtClean="0"/>
              <a:t>:</a:t>
            </a:r>
          </a:p>
          <a:p>
            <a:pPr marL="0" indent="0">
              <a:buNone/>
            </a:pPr>
            <a:r>
              <a:rPr lang="it-IT" b="1" i="1" dirty="0" smtClean="0"/>
              <a:t>  </a:t>
            </a:r>
            <a:r>
              <a:rPr lang="it-IT" b="1" i="1" u="sng" dirty="0" err="1" smtClean="0"/>
              <a:t>Ristabilizzazione</a:t>
            </a:r>
            <a:r>
              <a:rPr lang="it-IT" b="1" i="1" u="sng" dirty="0" smtClean="0"/>
              <a:t>, Ricompensazione, Riequilibrio</a:t>
            </a:r>
          </a:p>
          <a:p>
            <a:pPr marL="0" indent="0">
              <a:buNone/>
            </a:pPr>
            <a:r>
              <a:rPr lang="it-IT" dirty="0" smtClean="0"/>
              <a:t>Emotivo, Cognitivo, Comportamentale, Psicosomatico</a:t>
            </a:r>
          </a:p>
          <a:p>
            <a:pPr marL="0" indent="0">
              <a:buNone/>
            </a:pPr>
            <a:r>
              <a:rPr lang="it-IT" dirty="0"/>
              <a:t> </a:t>
            </a:r>
            <a:r>
              <a:rPr lang="it-IT" dirty="0" smtClean="0"/>
              <a:t>                                           </a:t>
            </a:r>
          </a:p>
          <a:p>
            <a:pPr marL="0" indent="0">
              <a:buNone/>
            </a:pPr>
            <a:r>
              <a:rPr lang="it-IT" dirty="0" smtClean="0"/>
              <a:t> Da perseguire attraverso la </a:t>
            </a:r>
            <a:r>
              <a:rPr lang="it-IT" b="1" i="1" dirty="0" smtClean="0"/>
              <a:t>Promozione e la         Stimolazione della Capacità di </a:t>
            </a:r>
            <a:r>
              <a:rPr lang="it-IT" b="1" i="1" dirty="0" err="1" smtClean="0"/>
              <a:t>Fronteggiamento</a:t>
            </a:r>
            <a:endParaRPr lang="it-IT" b="1" i="1" dirty="0" smtClean="0"/>
          </a:p>
          <a:p>
            <a:pPr marL="0" indent="0">
              <a:buNone/>
            </a:pPr>
            <a:r>
              <a:rPr lang="it-IT" dirty="0" smtClean="0"/>
              <a:t>                             </a:t>
            </a:r>
            <a:r>
              <a:rPr lang="it-IT" u="sng" dirty="0" smtClean="0"/>
              <a:t>Promuovendo</a:t>
            </a:r>
            <a:r>
              <a:rPr lang="it-IT" dirty="0" smtClean="0"/>
              <a:t>:</a:t>
            </a:r>
            <a:endParaRPr lang="it-IT" dirty="0"/>
          </a:p>
        </p:txBody>
      </p:sp>
      <p:sp>
        <p:nvSpPr>
          <p:cNvPr id="4" name="Freccia in giù 3"/>
          <p:cNvSpPr/>
          <p:nvPr/>
        </p:nvSpPr>
        <p:spPr>
          <a:xfrm>
            <a:off x="3607047" y="1922645"/>
            <a:ext cx="484632" cy="618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p:cNvSpPr/>
          <p:nvPr/>
        </p:nvSpPr>
        <p:spPr>
          <a:xfrm>
            <a:off x="3583926" y="3717032"/>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36427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a:t/>
            </a:r>
            <a:br>
              <a:rPr lang="it-IT" dirty="0"/>
            </a:br>
            <a:endParaRPr lang="it-IT" dirty="0"/>
          </a:p>
        </p:txBody>
      </p:sp>
      <p:sp>
        <p:nvSpPr>
          <p:cNvPr id="3" name="Segnaposto contenuto 2"/>
          <p:cNvSpPr>
            <a:spLocks noGrp="1"/>
          </p:cNvSpPr>
          <p:nvPr>
            <p:ph idx="1"/>
          </p:nvPr>
        </p:nvSpPr>
        <p:spPr/>
        <p:txBody>
          <a:bodyPr>
            <a:normAutofit fontScale="32500" lnSpcReduction="20000"/>
          </a:bodyPr>
          <a:lstStyle/>
          <a:p>
            <a:pPr marL="0" indent="0">
              <a:buNone/>
            </a:pPr>
            <a:endParaRPr lang="it-IT" dirty="0" smtClean="0"/>
          </a:p>
          <a:p>
            <a:pPr marL="0" indent="0">
              <a:buNone/>
            </a:pPr>
            <a:endParaRPr lang="it-IT" dirty="0"/>
          </a:p>
          <a:p>
            <a:pPr marL="0" indent="0">
              <a:buNone/>
            </a:pPr>
            <a:endParaRPr lang="it-IT" dirty="0" smtClean="0"/>
          </a:p>
          <a:p>
            <a:pPr marL="0" indent="0">
              <a:buNone/>
            </a:pPr>
            <a:endParaRPr lang="it-IT" sz="3200" dirty="0" smtClean="0"/>
          </a:p>
          <a:p>
            <a:pPr>
              <a:buFont typeface="Wingdings" pitchFamily="2" charset="2"/>
              <a:buChar char="§"/>
            </a:pPr>
            <a:r>
              <a:rPr lang="it-IT" sz="6200" b="1" i="1" u="sng" dirty="0" smtClean="0"/>
              <a:t>La ricomposizione familiare</a:t>
            </a:r>
          </a:p>
          <a:p>
            <a:pPr>
              <a:buFont typeface="Wingdings" pitchFamily="2" charset="2"/>
              <a:buChar char="§"/>
            </a:pPr>
            <a:r>
              <a:rPr lang="it-IT" sz="6200" b="1" i="1" u="sng" dirty="0" smtClean="0"/>
              <a:t>Azioni di Empowerment</a:t>
            </a:r>
            <a:r>
              <a:rPr lang="it-IT" sz="6200" dirty="0" smtClean="0"/>
              <a:t>: opposizione della </a:t>
            </a:r>
            <a:r>
              <a:rPr lang="it-IT" sz="6200" dirty="0"/>
              <a:t>R</a:t>
            </a:r>
            <a:r>
              <a:rPr lang="it-IT" sz="6200" dirty="0" smtClean="0"/>
              <a:t>isposta di </a:t>
            </a:r>
            <a:r>
              <a:rPr lang="it-IT" sz="6200" dirty="0" err="1" smtClean="0"/>
              <a:t>Ri-lassamento</a:t>
            </a:r>
            <a:r>
              <a:rPr lang="it-IT" sz="6200" dirty="0" smtClean="0"/>
              <a:t> alla Risposta di Stress e Allarme; Recupero dell’equilibrio psicobiologico di base attraverso trattamenti di De-tensione psicofisica;</a:t>
            </a:r>
          </a:p>
          <a:p>
            <a:pPr>
              <a:buFont typeface="Wingdings" pitchFamily="2" charset="2"/>
              <a:buChar char="§"/>
            </a:pPr>
            <a:r>
              <a:rPr lang="it-IT" sz="6200" b="1" i="1" u="sng" dirty="0" smtClean="0"/>
              <a:t>Modalità di </a:t>
            </a:r>
            <a:r>
              <a:rPr lang="it-IT" sz="6200" b="1" i="1" u="sng" dirty="0" err="1" smtClean="0"/>
              <a:t>Coping</a:t>
            </a:r>
            <a:r>
              <a:rPr lang="it-IT" sz="6200" b="1" i="1" u="sng" dirty="0" smtClean="0"/>
              <a:t> Adattive</a:t>
            </a:r>
            <a:r>
              <a:rPr lang="it-IT" sz="6200" u="sng" dirty="0" smtClean="0"/>
              <a:t>: </a:t>
            </a:r>
            <a:r>
              <a:rPr lang="it-IT" sz="6200" dirty="0" smtClean="0"/>
              <a:t> promozione di  valutazioni, aspettative , atteggiamenti e condotte che favoriscono la Resilienza individuale e Collettiva, ossia di Comunità, attraverso il Supporto Emotivo e Cognitivo all’individuo e alla comunità;</a:t>
            </a:r>
          </a:p>
          <a:p>
            <a:pPr>
              <a:buFont typeface="Wingdings" pitchFamily="2" charset="2"/>
              <a:buChar char="§"/>
            </a:pPr>
            <a:r>
              <a:rPr lang="it-IT" sz="6200" b="1" i="1" u="sng" dirty="0" smtClean="0"/>
              <a:t>Incontri per il Supporta Spontaneo reciproco</a:t>
            </a:r>
            <a:r>
              <a:rPr lang="it-IT" sz="6200" u="sng" dirty="0" smtClean="0"/>
              <a:t>;</a:t>
            </a:r>
          </a:p>
          <a:p>
            <a:pPr>
              <a:buFont typeface="Wingdings" pitchFamily="2" charset="2"/>
              <a:buChar char="§"/>
            </a:pPr>
            <a:r>
              <a:rPr lang="it-IT" sz="6200" u="sng" dirty="0" smtClean="0"/>
              <a:t>Partecipazione attiva agli interventi volti all’individuo e  alla comunità;</a:t>
            </a:r>
          </a:p>
          <a:p>
            <a:pPr>
              <a:buFont typeface="Wingdings" pitchFamily="2" charset="2"/>
              <a:buChar char="§"/>
            </a:pPr>
            <a:r>
              <a:rPr lang="it-IT" sz="6200" u="sng" dirty="0" smtClean="0"/>
              <a:t>Partecipazione attiva agli incontri di </a:t>
            </a:r>
            <a:r>
              <a:rPr lang="it-IT" sz="6200" u="sng" dirty="0" err="1" smtClean="0"/>
              <a:t>Defusing</a:t>
            </a:r>
            <a:r>
              <a:rPr lang="it-IT" sz="6200" u="sng" dirty="0" smtClean="0"/>
              <a:t> e </a:t>
            </a:r>
            <a:r>
              <a:rPr lang="it-IT" sz="6200" u="sng" dirty="0" err="1" smtClean="0"/>
              <a:t>Debriefing</a:t>
            </a:r>
            <a:r>
              <a:rPr lang="it-IT" sz="6200" u="sng" dirty="0"/>
              <a:t>;</a:t>
            </a:r>
            <a:endParaRPr lang="it-IT" sz="6200" u="sng" dirty="0" smtClean="0"/>
          </a:p>
          <a:p>
            <a:pPr>
              <a:buFont typeface="Wingdings" pitchFamily="2" charset="2"/>
              <a:buChar char="§"/>
            </a:pPr>
            <a:endParaRPr lang="it-IT" sz="6200" u="sng" dirty="0" smtClean="0"/>
          </a:p>
          <a:p>
            <a:pPr>
              <a:buFont typeface="Wingdings" pitchFamily="2" charset="2"/>
              <a:buChar char="§"/>
            </a:pPr>
            <a:endParaRPr lang="it-IT" u="sng" dirty="0" smtClean="0"/>
          </a:p>
          <a:p>
            <a:pPr>
              <a:buFont typeface="Wingdings" pitchFamily="2" charset="2"/>
              <a:buChar char="§"/>
            </a:pPr>
            <a:endParaRPr lang="it-IT" dirty="0" smtClean="0"/>
          </a:p>
          <a:p>
            <a:pPr marL="0" indent="0">
              <a:buNone/>
            </a:pPr>
            <a:r>
              <a:rPr lang="it-IT" dirty="0" smtClean="0"/>
              <a:t> </a:t>
            </a:r>
            <a:endParaRPr lang="it-IT" dirty="0"/>
          </a:p>
        </p:txBody>
      </p:sp>
      <p:sp>
        <p:nvSpPr>
          <p:cNvPr id="4" name="Freccia in giù 3"/>
          <p:cNvSpPr/>
          <p:nvPr/>
        </p:nvSpPr>
        <p:spPr>
          <a:xfrm>
            <a:off x="3943352" y="1916832"/>
            <a:ext cx="484632" cy="47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291418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r>
              <a:rPr lang="it-IT" b="1" i="1" dirty="0"/>
              <a:t> </a:t>
            </a:r>
            <a:r>
              <a:rPr lang="it-IT" b="1" i="1" dirty="0" smtClean="0"/>
              <a:t>/</a:t>
            </a:r>
            <a:r>
              <a:rPr lang="it-IT" sz="3100" b="1" i="1" dirty="0" smtClean="0"/>
              <a:t>Peculiarità e finalità specifiche   	dell’intervento, è opportuno precisare che:</a:t>
            </a:r>
            <a:endParaRPr lang="it-IT" sz="3100" b="1" i="1" dirty="0"/>
          </a:p>
        </p:txBody>
      </p:sp>
      <p:sp>
        <p:nvSpPr>
          <p:cNvPr id="3" name="Segnaposto contenuto 2"/>
          <p:cNvSpPr>
            <a:spLocks noGrp="1"/>
          </p:cNvSpPr>
          <p:nvPr>
            <p:ph idx="1"/>
          </p:nvPr>
        </p:nvSpPr>
        <p:spPr/>
        <p:txBody>
          <a:bodyPr/>
          <a:lstStyle/>
          <a:p>
            <a:pPr>
              <a:buFont typeface="Wingdings" pitchFamily="2" charset="2"/>
              <a:buChar char="Ø"/>
            </a:pPr>
            <a:r>
              <a:rPr lang="it-IT" dirty="0" smtClean="0"/>
              <a:t>«Quando </a:t>
            </a:r>
            <a:r>
              <a:rPr lang="it-IT" dirty="0" smtClean="0"/>
              <a:t>avviene una calamità importante, ... Il principale obiettivo degli interventi  è ristabilire l’equilibrio della comunità colpita. I servizi di salute mentale  per la calamità, in particolare,  mirano a ristabilire il funzionamento psicologico  e sociale delle persone e delle comunità e a contenere  l’occorrenza e la gravità degli effetti negativi  dei problemi di salute mentale  correlati alla  calamità( per es. reazioni di stress post-traumatico, depressione, abuso di sostanze, ecc</a:t>
            </a:r>
            <a:r>
              <a:rPr lang="it-IT" dirty="0" smtClean="0"/>
              <a:t>.)» </a:t>
            </a:r>
            <a:r>
              <a:rPr lang="it-IT" dirty="0" smtClean="0"/>
              <a:t>(Young et </a:t>
            </a:r>
            <a:r>
              <a:rPr lang="it-IT" dirty="0" err="1" smtClean="0"/>
              <a:t>all</a:t>
            </a:r>
            <a:r>
              <a:rPr lang="it-IT" dirty="0" smtClean="0"/>
              <a:t>., 2002).</a:t>
            </a:r>
            <a:endParaRPr lang="it-IT" dirty="0"/>
          </a:p>
        </p:txBody>
      </p:sp>
    </p:spTree>
    <p:extLst>
      <p:ext uri="{BB962C8B-B14F-4D97-AF65-F5344CB8AC3E}">
        <p14:creationId xmlns:p14="http://schemas.microsoft.com/office/powerpoint/2010/main" val="2516532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Stato dell’Arte/ </a:t>
            </a:r>
            <a:r>
              <a:rPr lang="it-IT" sz="2700" b="1" i="1" dirty="0" smtClean="0"/>
              <a:t>Articolazione dell’intervento                   	                                        in base alle fasi dell’evento</a:t>
            </a:r>
            <a:endParaRPr lang="it-IT" sz="2700" b="1" i="1" dirty="0"/>
          </a:p>
        </p:txBody>
      </p:sp>
      <p:sp>
        <p:nvSpPr>
          <p:cNvPr id="3" name="Segnaposto contenuto 2"/>
          <p:cNvSpPr>
            <a:spLocks noGrp="1"/>
          </p:cNvSpPr>
          <p:nvPr>
            <p:ph idx="1"/>
          </p:nvPr>
        </p:nvSpPr>
        <p:spPr/>
        <p:txBody>
          <a:bodyPr/>
          <a:lstStyle/>
          <a:p>
            <a:pPr>
              <a:buFont typeface="Wingdings" pitchFamily="2" charset="2"/>
              <a:buChar char="Ø"/>
            </a:pPr>
            <a:endParaRPr lang="it-IT" dirty="0" smtClean="0"/>
          </a:p>
          <a:p>
            <a:pPr>
              <a:buFont typeface="Wingdings" pitchFamily="2" charset="2"/>
              <a:buChar char="Ø"/>
            </a:pPr>
            <a:endParaRPr lang="it-IT" dirty="0"/>
          </a:p>
          <a:p>
            <a:pPr>
              <a:buFont typeface="Wingdings" pitchFamily="2" charset="2"/>
              <a:buChar char="Ø"/>
            </a:pPr>
            <a:r>
              <a:rPr lang="it-IT" dirty="0" smtClean="0"/>
              <a:t>Esperienza e ricerca hanno messo in evidenza che non si deve pensare ad un generico intervento, ma all’intervento per quella specifica fase dell’evento emergenziale, che deve avere gli obiettivi di quella  fase,  che devono essere perseguiti con gli strumenti operativi più adatti a quella fase.</a:t>
            </a:r>
          </a:p>
          <a:p>
            <a:pPr marL="0" indent="0">
              <a:buNone/>
            </a:pPr>
            <a:endParaRPr lang="it-IT" dirty="0" smtClean="0"/>
          </a:p>
          <a:p>
            <a:pPr>
              <a:buFont typeface="Wingdings" pitchFamily="2" charset="2"/>
              <a:buChar char="§"/>
            </a:pPr>
            <a:endParaRPr lang="it-IT" dirty="0" smtClean="0"/>
          </a:p>
          <a:p>
            <a:pPr>
              <a:buFont typeface="Wingdings" pitchFamily="2" charset="2"/>
              <a:buChar char="Ø"/>
            </a:pPr>
            <a:endParaRPr lang="it-IT" dirty="0"/>
          </a:p>
        </p:txBody>
      </p:sp>
    </p:spTree>
    <p:extLst>
      <p:ext uri="{BB962C8B-B14F-4D97-AF65-F5344CB8AC3E}">
        <p14:creationId xmlns:p14="http://schemas.microsoft.com/office/powerpoint/2010/main" val="31663659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dirty="0" smtClean="0"/>
              <a:t>Le fasi in cui l’evento emergenziale viene di solito articolato sono tre:</a:t>
            </a:r>
          </a:p>
          <a:p>
            <a:pPr>
              <a:buFont typeface="Wingdings" pitchFamily="2" charset="2"/>
              <a:buChar char="§"/>
            </a:pPr>
            <a:r>
              <a:rPr lang="it-IT" dirty="0" smtClean="0"/>
              <a:t>Impatto, Riorganizzazione e Ricostruzione, secondo la terminologia più classica;</a:t>
            </a:r>
          </a:p>
          <a:p>
            <a:pPr>
              <a:buFont typeface="Wingdings" pitchFamily="2" charset="2"/>
              <a:buChar char="§"/>
            </a:pPr>
            <a:r>
              <a:rPr lang="it-IT" dirty="0" smtClean="0"/>
              <a:t>Emergenza, Post- emergenza, </a:t>
            </a:r>
            <a:r>
              <a:rPr lang="it-IT" dirty="0" err="1" smtClean="0"/>
              <a:t>Ristabilizzazione</a:t>
            </a:r>
            <a:r>
              <a:rPr lang="it-IT" dirty="0" smtClean="0"/>
              <a:t>, secondo la consuetudine americana;</a:t>
            </a:r>
          </a:p>
          <a:p>
            <a:pPr>
              <a:buFont typeface="Wingdings" pitchFamily="2" charset="2"/>
              <a:buChar char="§"/>
            </a:pPr>
            <a:r>
              <a:rPr lang="it-IT" dirty="0" smtClean="0"/>
              <a:t>Fase acuta, Fase di transizione; Fase  a lungo termine,   secondo lo </a:t>
            </a:r>
            <a:r>
              <a:rPr lang="it-IT" dirty="0" err="1" smtClean="0"/>
              <a:t>European</a:t>
            </a:r>
            <a:r>
              <a:rPr lang="it-IT" dirty="0" smtClean="0"/>
              <a:t> Policy </a:t>
            </a:r>
            <a:r>
              <a:rPr lang="it-IT" dirty="0" err="1" smtClean="0"/>
              <a:t>Paper</a:t>
            </a:r>
            <a:r>
              <a:rPr lang="it-IT" dirty="0" smtClean="0"/>
              <a:t>.</a:t>
            </a:r>
          </a:p>
          <a:p>
            <a:pPr>
              <a:buFont typeface="Wingdings" pitchFamily="2" charset="2"/>
              <a:buChar char="§"/>
            </a:pPr>
            <a:endParaRPr lang="it-IT" dirty="0" smtClean="0"/>
          </a:p>
          <a:p>
            <a:pPr>
              <a:buFont typeface="Wingdings" pitchFamily="2" charset="2"/>
              <a:buChar char="§"/>
            </a:pPr>
            <a:endParaRPr lang="it-IT" dirty="0"/>
          </a:p>
        </p:txBody>
      </p:sp>
    </p:spTree>
    <p:extLst>
      <p:ext uri="{BB962C8B-B14F-4D97-AF65-F5344CB8AC3E}">
        <p14:creationId xmlns:p14="http://schemas.microsoft.com/office/powerpoint/2010/main" val="4232696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endParaRPr lang="it-IT" dirty="0" smtClean="0"/>
          </a:p>
          <a:p>
            <a:pPr>
              <a:buFont typeface="Wingdings" pitchFamily="2" charset="2"/>
              <a:buChar char="Ø"/>
            </a:pPr>
            <a:r>
              <a:rPr lang="it-IT" dirty="0" smtClean="0"/>
              <a:t> Al di la  delle  denominazioni adottate, quella più frequentemente utilizzata oggi è: Emergenza, Post- emergenza, </a:t>
            </a:r>
            <a:r>
              <a:rPr lang="it-IT" dirty="0" err="1" smtClean="0"/>
              <a:t>Ristabilizzazione</a:t>
            </a:r>
            <a:r>
              <a:rPr lang="it-IT" dirty="0" smtClean="0"/>
              <a:t>, l’intervento deve  consistere, sia pure con gli adattamenti necessari alla singola realtà, nel </a:t>
            </a:r>
            <a:r>
              <a:rPr lang="it-IT" smtClean="0"/>
              <a:t>perseguire  gli  </a:t>
            </a:r>
            <a:r>
              <a:rPr lang="it-IT" dirty="0" smtClean="0"/>
              <a:t>obiettivi specifici di quella fase, con gli strumenti più adeguati per quella fase.</a:t>
            </a:r>
            <a:endParaRPr lang="it-IT" dirty="0"/>
          </a:p>
        </p:txBody>
      </p:sp>
    </p:spTree>
    <p:extLst>
      <p:ext uri="{BB962C8B-B14F-4D97-AF65-F5344CB8AC3E}">
        <p14:creationId xmlns:p14="http://schemas.microsoft.com/office/powerpoint/2010/main" val="2726925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br>
              <a:rPr lang="it-IT" b="1" i="1" dirty="0" smtClean="0"/>
            </a:br>
            <a:r>
              <a:rPr lang="it-IT" sz="3200" b="1" i="1" dirty="0" smtClean="0"/>
              <a:t>Tipologia degli interventi in Psicologia dell’Emergenza</a:t>
            </a:r>
            <a:endParaRPr lang="it-IT" b="1" i="1" dirty="0"/>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dirty="0" smtClean="0"/>
              <a:t> </a:t>
            </a:r>
            <a:r>
              <a:rPr lang="it-IT" b="1" i="1" dirty="0" smtClean="0"/>
              <a:t>Interventi terapeutici:  </a:t>
            </a:r>
            <a:r>
              <a:rPr lang="it-IT" dirty="0" smtClean="0"/>
              <a:t>Lo scopo terapeutico è rivolto all’individuo ed è effettuato attraverso la psicoterapia, </a:t>
            </a:r>
            <a:r>
              <a:rPr lang="it-IT" dirty="0"/>
              <a:t> </a:t>
            </a:r>
            <a:r>
              <a:rPr lang="it-IT" dirty="0" smtClean="0"/>
              <a:t>nelle </a:t>
            </a:r>
            <a:r>
              <a:rPr lang="it-IT" dirty="0" smtClean="0"/>
              <a:t>   </a:t>
            </a:r>
            <a:r>
              <a:rPr lang="it-IT" dirty="0" smtClean="0"/>
              <a:t>sue varie forme. La psicoterapia può svolgersi anche in gruppo, ma il suo scopo finale è comunque la riduzione della sofferenza e della malattia psichica dell’individuo;</a:t>
            </a:r>
          </a:p>
          <a:p>
            <a:pPr>
              <a:buFont typeface="Wingdings" pitchFamily="2" charset="2"/>
              <a:buChar char="Ø"/>
            </a:pPr>
            <a:r>
              <a:rPr lang="it-IT" b="1" i="1" dirty="0" smtClean="0"/>
              <a:t>Interventi  psicosociali: </a:t>
            </a:r>
            <a:r>
              <a:rPr lang="it-IT" dirty="0" smtClean="0"/>
              <a:t> Mirano a ricostruire le forme di convivenza comuni e a favorire il benessere di quella particolare  ecologia e cultura. Si tratta di interventi terapeutici in quanto mirati alla ricostruzione di un benessere possibile per un certo gruppo e contesto, L’intervento psicosociale mira al benessere psicologico dell’intero gruppo sociale ed implica la partecipazione attiva della comunità colpita.</a:t>
            </a:r>
            <a:endParaRPr lang="it-IT" b="1" i="1" dirty="0"/>
          </a:p>
        </p:txBody>
      </p:sp>
    </p:spTree>
    <p:extLst>
      <p:ext uri="{BB962C8B-B14F-4D97-AF65-F5344CB8AC3E}">
        <p14:creationId xmlns:p14="http://schemas.microsoft.com/office/powerpoint/2010/main" val="1906512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Font typeface="Wingdings" pitchFamily="2" charset="2"/>
              <a:buChar char="Ø"/>
            </a:pPr>
            <a:r>
              <a:rPr lang="it-IT" b="1" i="1" dirty="0" smtClean="0"/>
              <a:t>Interventi psicoeducativi:  </a:t>
            </a:r>
            <a:r>
              <a:rPr lang="it-IT" dirty="0" smtClean="0"/>
              <a:t>si tratta di interventi che si attuano attraverso la comunicazione, che mirano a fornire informazioni che  possono essere utili al singolo individuo. In sostanza si tratta di interventi che mirano ad inserire  nella mente  di chi li riceve  informazioni e contenuti che gli consentono  un migliore  </a:t>
            </a:r>
            <a:r>
              <a:rPr lang="it-IT" dirty="0" err="1" smtClean="0"/>
              <a:t>fronteggiamento</a:t>
            </a:r>
            <a:r>
              <a:rPr lang="it-IT" dirty="0" smtClean="0"/>
              <a:t> personale della situazione di emergenza. </a:t>
            </a:r>
          </a:p>
          <a:p>
            <a:pPr marL="0" indent="0">
              <a:buNone/>
            </a:pPr>
            <a:r>
              <a:rPr lang="it-IT" dirty="0" smtClean="0"/>
              <a:t>Ad es. :I comportamenti da assumere(Raccomandazioni)</a:t>
            </a:r>
          </a:p>
          <a:p>
            <a:pPr marL="0" indent="0">
              <a:buNone/>
            </a:pPr>
            <a:r>
              <a:rPr lang="it-IT" b="1" i="1" dirty="0"/>
              <a:t> </a:t>
            </a:r>
            <a:r>
              <a:rPr lang="it-IT" b="1" i="1" dirty="0" smtClean="0"/>
              <a:t>             </a:t>
            </a:r>
            <a:r>
              <a:rPr lang="it-IT" dirty="0" smtClean="0"/>
              <a:t>I comportamenti da evitare(Avvertimenti)</a:t>
            </a:r>
            <a:endParaRPr lang="it-IT" b="1" i="1" dirty="0"/>
          </a:p>
        </p:txBody>
      </p:sp>
    </p:spTree>
    <p:extLst>
      <p:ext uri="{BB962C8B-B14F-4D97-AF65-F5344CB8AC3E}">
        <p14:creationId xmlns:p14="http://schemas.microsoft.com/office/powerpoint/2010/main" val="172404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b="1" i="1" dirty="0" smtClean="0"/>
              <a:t>Interventi di formazione: </a:t>
            </a:r>
            <a:r>
              <a:rPr lang="it-IT" dirty="0" smtClean="0"/>
              <a:t> vengono effettuati dallo psicologo dell’emergenza, esperto nei risvolti psicologici delle emergenze, a chi gestisce e a chi subisce le emergenze:</a:t>
            </a:r>
          </a:p>
          <a:p>
            <a:pPr>
              <a:buFont typeface="Wingdings" pitchFamily="2" charset="2"/>
              <a:buChar char="§"/>
            </a:pPr>
            <a:r>
              <a:rPr lang="it-IT" dirty="0" smtClean="0"/>
              <a:t>Forze dell’Ordine, Vigili del Fuoco, Amministratoti; Protezione Civile, Volontari, ecc.;</a:t>
            </a:r>
          </a:p>
          <a:p>
            <a:pPr>
              <a:buFont typeface="Wingdings" pitchFamily="2" charset="2"/>
              <a:buChar char="§"/>
            </a:pPr>
            <a:r>
              <a:rPr lang="it-IT" dirty="0" smtClean="0"/>
              <a:t>I cittadini  nelle  fasi di non emergenza, per fare acquisire loro  il cosa e il come fare, per fronteggiare al meglio le emergenze a cui quel territorio è soggetto.</a:t>
            </a:r>
            <a:endParaRPr lang="it-IT" dirty="0"/>
          </a:p>
        </p:txBody>
      </p:sp>
    </p:spTree>
    <p:extLst>
      <p:ext uri="{BB962C8B-B14F-4D97-AF65-F5344CB8AC3E}">
        <p14:creationId xmlns:p14="http://schemas.microsoft.com/office/powerpoint/2010/main" val="221035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buFont typeface="Wingdings" pitchFamily="2" charset="2"/>
              <a:buChar char="Ø"/>
            </a:pPr>
            <a:r>
              <a:rPr lang="it-IT" b="1" i="1" u="sng" dirty="0" smtClean="0"/>
              <a:t>Con questi studi </a:t>
            </a:r>
            <a:r>
              <a:rPr lang="it-IT" dirty="0" smtClean="0"/>
              <a:t>si andavano delineando altri importanti contributi della psicologia nella tutela del benessere individuale e collettivo in situazioni di emergenza, e sempre più </a:t>
            </a:r>
            <a:r>
              <a:rPr lang="it-IT" u="sng" dirty="0" smtClean="0"/>
              <a:t>andava costituendosi un corpo dottrinale che nei paesi anglosassoni prendeva il nome di </a:t>
            </a:r>
            <a:r>
              <a:rPr lang="it-IT" b="1" i="1" dirty="0" err="1" smtClean="0"/>
              <a:t>Disaster</a:t>
            </a:r>
            <a:r>
              <a:rPr lang="it-IT" b="1" i="1" dirty="0" smtClean="0"/>
              <a:t> </a:t>
            </a:r>
            <a:r>
              <a:rPr lang="it-IT" b="1" i="1" dirty="0" err="1" smtClean="0"/>
              <a:t>Psychology</a:t>
            </a:r>
            <a:r>
              <a:rPr lang="it-IT" dirty="0" smtClean="0"/>
              <a:t>;</a:t>
            </a:r>
          </a:p>
          <a:p>
            <a:pPr>
              <a:buFont typeface="Wingdings" pitchFamily="2" charset="2"/>
              <a:buChar char="Ø"/>
            </a:pPr>
            <a:r>
              <a:rPr lang="it-IT" dirty="0" smtClean="0"/>
              <a:t>Nuove ricerche in ambito psicosociale maturano nel corso degli </a:t>
            </a:r>
            <a:r>
              <a:rPr lang="it-IT" u="sng" dirty="0" smtClean="0"/>
              <a:t>anni Ottanta </a:t>
            </a:r>
            <a:r>
              <a:rPr lang="it-IT" dirty="0" smtClean="0"/>
              <a:t>, e vanno citati in particolare gli studi di </a:t>
            </a:r>
            <a:r>
              <a:rPr lang="it-IT" dirty="0" err="1" smtClean="0"/>
              <a:t>Barton</a:t>
            </a:r>
            <a:r>
              <a:rPr lang="it-IT" dirty="0" smtClean="0"/>
              <a:t>(1970) e di </a:t>
            </a:r>
            <a:r>
              <a:rPr lang="it-IT" dirty="0" err="1" smtClean="0"/>
              <a:t>Dynes</a:t>
            </a:r>
            <a:r>
              <a:rPr lang="it-IT" dirty="0" smtClean="0"/>
              <a:t>(1974), dai quali </a:t>
            </a:r>
            <a:r>
              <a:rPr lang="it-IT" u="sng" dirty="0" smtClean="0"/>
              <a:t>si evince che la </a:t>
            </a:r>
            <a:r>
              <a:rPr lang="it-IT" b="1" i="1" u="sng" dirty="0" smtClean="0"/>
              <a:t>reazione delle comunità colpite si sviluppa per stadi</a:t>
            </a:r>
            <a:r>
              <a:rPr lang="it-IT" u="sng" dirty="0" smtClean="0"/>
              <a:t>, ossia le popolazioni colpite tendono ad andare incontro a differenti fasi di reazione che si succedono in maniera simile in tutti i casi, a prescindere dal tipo di evento emergenziale; </a:t>
            </a:r>
          </a:p>
          <a:p>
            <a:pPr>
              <a:buFont typeface="Wingdings" pitchFamily="2" charset="2"/>
              <a:buChar char="Ø"/>
            </a:pPr>
            <a:endParaRPr lang="it-IT" dirty="0"/>
          </a:p>
        </p:txBody>
      </p:sp>
    </p:spTree>
    <p:extLst>
      <p:ext uri="{BB962C8B-B14F-4D97-AF65-F5344CB8AC3E}">
        <p14:creationId xmlns:p14="http://schemas.microsoft.com/office/powerpoint/2010/main" val="20703838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               Stato dell’Arte</a:t>
            </a:r>
            <a:br>
              <a:rPr lang="it-IT" b="1" i="1" dirty="0" smtClean="0"/>
            </a:br>
            <a:r>
              <a:rPr lang="it-IT" b="1" i="1" dirty="0" smtClean="0"/>
              <a:t>   </a:t>
            </a:r>
            <a:r>
              <a:rPr lang="it-IT" sz="3200" b="1" i="1" dirty="0" smtClean="0"/>
              <a:t>Tutela della salute psicofisica del soccorritore</a:t>
            </a:r>
            <a:endParaRPr lang="it-IT" b="1" i="1" dirty="0"/>
          </a:p>
        </p:txBody>
      </p:sp>
      <p:sp>
        <p:nvSpPr>
          <p:cNvPr id="3" name="Segnaposto contenuto 2"/>
          <p:cNvSpPr>
            <a:spLocks noGrp="1"/>
          </p:cNvSpPr>
          <p:nvPr>
            <p:ph idx="1"/>
          </p:nvPr>
        </p:nvSpPr>
        <p:spPr/>
        <p:txBody>
          <a:bodyPr/>
          <a:lstStyle/>
          <a:p>
            <a:pPr>
              <a:buFont typeface="Wingdings" pitchFamily="2" charset="2"/>
              <a:buChar char="Ø"/>
            </a:pPr>
            <a:r>
              <a:rPr lang="it-IT" dirty="0" smtClean="0"/>
              <a:t>In Psicologia dell’Emergenza, la tutela psicofisica del soccorritore dai disturbi legati allo stress delle attività di soccorso è </a:t>
            </a:r>
            <a:r>
              <a:rPr lang="it-IT" u="sng" dirty="0" smtClean="0"/>
              <a:t>uno dei compiti fondamentali su cui  c’è accordo unanime  e che viene sollecitato agli psicologi dell’emergenza  anche dalla normativa in vigore. </a:t>
            </a:r>
          </a:p>
          <a:p>
            <a:pPr>
              <a:buFont typeface="Wingdings" pitchFamily="2" charset="2"/>
              <a:buChar char="Ø"/>
            </a:pPr>
            <a:r>
              <a:rPr lang="it-IT" dirty="0" smtClean="0"/>
              <a:t>L’esperienza e la ricerca hanno messo in evidenza che il soccorritore è tra le persone maggiormente a rischio di sviluppare  disordini psichici in situazioni di emergenza: Vittime di terzo livello (su sei livelli)</a:t>
            </a:r>
            <a:endParaRPr lang="it-IT" dirty="0"/>
          </a:p>
        </p:txBody>
      </p:sp>
    </p:spTree>
    <p:extLst>
      <p:ext uri="{BB962C8B-B14F-4D97-AF65-F5344CB8AC3E}">
        <p14:creationId xmlns:p14="http://schemas.microsoft.com/office/powerpoint/2010/main" val="34934916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dirty="0" smtClean="0"/>
              <a:t>Questo perché l’azione di soccorso porta</a:t>
            </a:r>
          </a:p>
          <a:p>
            <a:pPr marL="0" indent="0">
              <a:buNone/>
            </a:pPr>
            <a:r>
              <a:rPr lang="it-IT" dirty="0" smtClean="0"/>
              <a:t>il soccorritore in una continua e specifica</a:t>
            </a:r>
          </a:p>
          <a:p>
            <a:pPr marL="0" indent="0">
              <a:buNone/>
            </a:pPr>
            <a:r>
              <a:rPr lang="it-IT" dirty="0" smtClean="0"/>
              <a:t>situazione  </a:t>
            </a:r>
            <a:r>
              <a:rPr lang="it-IT" dirty="0" err="1" smtClean="0"/>
              <a:t>psico</a:t>
            </a:r>
            <a:r>
              <a:rPr lang="it-IT" dirty="0" smtClean="0"/>
              <a:t>-traumatica che prende il nome di       traumatizzazione vicaria, ossia di chi è sul luogo dell’evento e viene a contatto con la sofferenza di chi è stato direttamente colpito.</a:t>
            </a:r>
          </a:p>
          <a:p>
            <a:pPr>
              <a:buFont typeface="Wingdings" pitchFamily="2" charset="2"/>
              <a:buChar char="Ø"/>
            </a:pPr>
            <a:r>
              <a:rPr lang="it-IT" dirty="0" smtClean="0"/>
              <a:t>Dobbiamo precisare anche che la traumatizzazione del soccorritore può avvenire in </a:t>
            </a:r>
            <a:r>
              <a:rPr lang="it-IT" u="sng" dirty="0" smtClean="0"/>
              <a:t>maniera  acuta </a:t>
            </a:r>
            <a:r>
              <a:rPr lang="it-IT" dirty="0" smtClean="0"/>
              <a:t>e quindi peri-procedurale, o in </a:t>
            </a:r>
            <a:r>
              <a:rPr lang="it-IT" u="sng" dirty="0" smtClean="0"/>
              <a:t>maniera progressivo-differita</a:t>
            </a:r>
            <a:r>
              <a:rPr lang="it-IT" dirty="0" smtClean="0"/>
              <a:t>.</a:t>
            </a:r>
            <a:endParaRPr lang="it-IT" dirty="0"/>
          </a:p>
        </p:txBody>
      </p:sp>
    </p:spTree>
    <p:extLst>
      <p:ext uri="{BB962C8B-B14F-4D97-AF65-F5344CB8AC3E}">
        <p14:creationId xmlns:p14="http://schemas.microsoft.com/office/powerpoint/2010/main" val="16695025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smtClean="0"/>
              <a:t>Il soccorritore ,infatti, può arrivare a manifestare mutamenti a carico del proprio equilibrio psicologico: </a:t>
            </a:r>
          </a:p>
          <a:p>
            <a:pPr>
              <a:buFont typeface="Wingdings" pitchFamily="2" charset="2"/>
              <a:buChar char="Ø"/>
            </a:pPr>
            <a:r>
              <a:rPr lang="it-IT" u="sng" dirty="0" smtClean="0"/>
              <a:t>sia nell’immediato </a:t>
            </a:r>
            <a:r>
              <a:rPr lang="it-IT" dirty="0" smtClean="0"/>
              <a:t>,perché durante le operazioni di soccorso ha ‘‘ assorbito’’, fino a superare le proprie capacità di tolleranza, l’atmosfera  cruenta e dolorosa dell’evento traumatico, </a:t>
            </a:r>
          </a:p>
          <a:p>
            <a:pPr>
              <a:buFont typeface="Wingdings" pitchFamily="2" charset="2"/>
              <a:buChar char="Ø"/>
            </a:pPr>
            <a:r>
              <a:rPr lang="it-IT" u="sng" dirty="0" smtClean="0"/>
              <a:t>Sia successivamente </a:t>
            </a:r>
            <a:r>
              <a:rPr lang="it-IT" dirty="0" smtClean="0"/>
              <a:t>per via empatica, assistendo alle sofferenze delle vittime, immedesimandosi  con loro, ed ascoltando  ricettivamente le loro descrizioni dell’evento. </a:t>
            </a:r>
            <a:endParaRPr lang="it-IT" dirty="0"/>
          </a:p>
        </p:txBody>
      </p:sp>
    </p:spTree>
    <p:extLst>
      <p:ext uri="{BB962C8B-B14F-4D97-AF65-F5344CB8AC3E}">
        <p14:creationId xmlns:p14="http://schemas.microsoft.com/office/powerpoint/2010/main" val="7403808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Stato dell’Atre</a:t>
            </a:r>
            <a:br>
              <a:rPr lang="it-IT" dirty="0" smtClean="0"/>
            </a:br>
            <a:r>
              <a:rPr lang="it-IT" dirty="0" smtClean="0"/>
              <a:t>   </a:t>
            </a:r>
            <a:r>
              <a:rPr lang="it-IT" sz="3600" dirty="0" smtClean="0"/>
              <a:t>Le competenze dello </a:t>
            </a:r>
            <a:r>
              <a:rPr lang="it-IT" sz="3600" dirty="0" smtClean="0"/>
              <a:t>psicologo dell’ emergenza</a:t>
            </a:r>
            <a:endParaRPr lang="it-IT" sz="3600" dirty="0"/>
          </a:p>
        </p:txBody>
      </p:sp>
      <p:sp>
        <p:nvSpPr>
          <p:cNvPr id="3" name="Segnaposto contenuto 2"/>
          <p:cNvSpPr>
            <a:spLocks noGrp="1"/>
          </p:cNvSpPr>
          <p:nvPr>
            <p:ph idx="1"/>
          </p:nvPr>
        </p:nvSpPr>
        <p:spPr/>
        <p:txBody>
          <a:bodyPr/>
          <a:lstStyle/>
          <a:p>
            <a:pPr>
              <a:buFont typeface="Wingdings" pitchFamily="2" charset="2"/>
              <a:buChar char="Ø"/>
            </a:pPr>
            <a:r>
              <a:rPr lang="it-IT" dirty="0" smtClean="0"/>
              <a:t>Una </a:t>
            </a:r>
            <a:r>
              <a:rPr lang="it-IT" b="1" dirty="0" smtClean="0"/>
              <a:t>prima considerazione </a:t>
            </a:r>
            <a:r>
              <a:rPr lang="it-IT" dirty="0" smtClean="0"/>
              <a:t>ci porta a dire che vogliamo riferirci ad  </a:t>
            </a:r>
            <a:r>
              <a:rPr lang="it-IT" u="sng" dirty="0" smtClean="0"/>
              <a:t>un insieme di conoscenze specifiche, esperienze nel settore e modi di  fronteggiare  che deve aver maturato lo psicologo esperto in quest’ambito</a:t>
            </a:r>
            <a:r>
              <a:rPr lang="it-IT" dirty="0" smtClean="0"/>
              <a:t>.</a:t>
            </a:r>
          </a:p>
          <a:p>
            <a:pPr>
              <a:buFont typeface="Wingdings" pitchFamily="2" charset="2"/>
              <a:buChar char="Ø"/>
            </a:pPr>
            <a:r>
              <a:rPr lang="it-IT" dirty="0" smtClean="0"/>
              <a:t>Parliamo quindi di un </a:t>
            </a:r>
            <a:r>
              <a:rPr lang="it-IT" u="sng" dirty="0" smtClean="0"/>
              <a:t>Sapere</a:t>
            </a:r>
            <a:r>
              <a:rPr lang="it-IT" dirty="0" smtClean="0"/>
              <a:t>(conoscenze), di un </a:t>
            </a:r>
            <a:r>
              <a:rPr lang="it-IT" u="sng" dirty="0" smtClean="0"/>
              <a:t>Saper</a:t>
            </a:r>
            <a:r>
              <a:rPr lang="it-IT" dirty="0" smtClean="0"/>
              <a:t> </a:t>
            </a:r>
            <a:r>
              <a:rPr lang="it-IT" u="sng" dirty="0" smtClean="0"/>
              <a:t>Fare</a:t>
            </a:r>
            <a:r>
              <a:rPr lang="it-IT" dirty="0" smtClean="0"/>
              <a:t>(competenze) e di un </a:t>
            </a:r>
            <a:r>
              <a:rPr lang="it-IT" u="sng" dirty="0" smtClean="0"/>
              <a:t>Saper Essere</a:t>
            </a:r>
            <a:r>
              <a:rPr lang="it-IT" dirty="0" smtClean="0"/>
              <a:t>(abilità   di  vivere le situazioni operative  in cui viene coinvolto, in  maniera tale da sostenerne l’impatto emotivo ed essere di aiuto alle vittime).</a:t>
            </a:r>
            <a:endParaRPr lang="it-IT" dirty="0"/>
          </a:p>
        </p:txBody>
      </p:sp>
    </p:spTree>
    <p:extLst>
      <p:ext uri="{BB962C8B-B14F-4D97-AF65-F5344CB8AC3E}">
        <p14:creationId xmlns:p14="http://schemas.microsoft.com/office/powerpoint/2010/main" val="28703769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Font typeface="Wingdings" pitchFamily="2" charset="2"/>
              <a:buChar char="Ø"/>
            </a:pPr>
            <a:r>
              <a:rPr lang="it-IT" i="1" u="sng" dirty="0" smtClean="0"/>
              <a:t>Una seconda osservazione </a:t>
            </a:r>
            <a:r>
              <a:rPr lang="it-IT" dirty="0" smtClean="0"/>
              <a:t>ci porta ad evidenziare  che lo psicologo  dell’emergenza deve essere in grado di utilizzare il suo Sapere, il suo Saper Fare  e il suo Saper Essere, tenendo conto delle persone, delle popolazioni  e delle culture, e quindi del contesto in cui opera.</a:t>
            </a:r>
          </a:p>
          <a:p>
            <a:pPr>
              <a:buFont typeface="Wingdings" pitchFamily="2" charset="2"/>
              <a:buChar char="Ø"/>
            </a:pPr>
            <a:r>
              <a:rPr lang="it-IT" dirty="0" smtClean="0"/>
              <a:t>Oltre a tutto questo, però, è necessario anche che lo psicologo si attivi tenendo conto al contempo del momento, ossia, della fase  in cui il suo intervento viene effettuato, adeguandolo a quello che è l’evolversi dei bisogni e delle reazioni emotive e comportamentali dell’individuo e della comunità colpita.</a:t>
            </a:r>
            <a:endParaRPr lang="it-IT" dirty="0"/>
          </a:p>
        </p:txBody>
      </p:sp>
    </p:spTree>
    <p:extLst>
      <p:ext uri="{BB962C8B-B14F-4D97-AF65-F5344CB8AC3E}">
        <p14:creationId xmlns:p14="http://schemas.microsoft.com/office/powerpoint/2010/main" val="4642571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 typeface="Wingdings" pitchFamily="2" charset="2"/>
              <a:buChar char="Ø"/>
            </a:pPr>
            <a:r>
              <a:rPr lang="it-IT" dirty="0" smtClean="0"/>
              <a:t>Un ‘ulteriore considerazione da fare è che  lo psicologo che opera nell’emergenza deve acquisire il Sapere , il Saper Fare e il Saper Essere  per operare a favore del recupero:</a:t>
            </a:r>
          </a:p>
          <a:p>
            <a:pPr>
              <a:buFont typeface="Wingdings" pitchFamily="2" charset="2"/>
              <a:buChar char="§"/>
            </a:pPr>
            <a:r>
              <a:rPr lang="it-IT" dirty="0" smtClean="0"/>
              <a:t> della Funzionalità Sociale, ossia dell’adeguato funzionamento della comunità nel suo complesso,</a:t>
            </a:r>
          </a:p>
          <a:p>
            <a:pPr>
              <a:buFont typeface="Wingdings" pitchFamily="2" charset="2"/>
              <a:buChar char="§"/>
            </a:pPr>
            <a:r>
              <a:rPr lang="it-IT" dirty="0"/>
              <a:t>d</a:t>
            </a:r>
            <a:r>
              <a:rPr lang="it-IT" dirty="0" smtClean="0"/>
              <a:t>ella funzionalità psicologica del singolo e del piccolo gruppo.</a:t>
            </a:r>
            <a:endParaRPr lang="it-IT" dirty="0"/>
          </a:p>
        </p:txBody>
      </p:sp>
    </p:spTree>
    <p:extLst>
      <p:ext uri="{BB962C8B-B14F-4D97-AF65-F5344CB8AC3E}">
        <p14:creationId xmlns:p14="http://schemas.microsoft.com/office/powerpoint/2010/main" val="11273351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942384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725806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671487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pPr>
              <a:buFont typeface="Wingdings" pitchFamily="2" charset="2"/>
              <a:buChar char="Ø"/>
            </a:pPr>
            <a:r>
              <a:rPr lang="it-IT" dirty="0" smtClean="0"/>
              <a:t>Gli stadi attraverso cui le popolazioni colpite passano sono: </a:t>
            </a:r>
            <a:r>
              <a:rPr lang="it-IT" b="1" i="1" dirty="0" smtClean="0"/>
              <a:t>Fase </a:t>
            </a:r>
            <a:r>
              <a:rPr lang="it-IT" b="1" i="1" dirty="0"/>
              <a:t>E</a:t>
            </a:r>
            <a:r>
              <a:rPr lang="it-IT" b="1" i="1" dirty="0" smtClean="0"/>
              <a:t>roica; Fase della Luna di miele; Fase di Disillusione; Fase di </a:t>
            </a:r>
            <a:r>
              <a:rPr lang="it-IT" b="1" i="1" dirty="0" err="1" smtClean="0"/>
              <a:t>Ristabilizzazione</a:t>
            </a:r>
            <a:r>
              <a:rPr lang="it-IT" b="1" i="1" dirty="0" smtClean="0"/>
              <a:t>. </a:t>
            </a:r>
            <a:r>
              <a:rPr lang="it-IT" dirty="0" smtClean="0"/>
              <a:t>Ogni fase presenta delle specificità rispetto a ciò che i membri della comunità vivono in sé(meccanismi di difesa in atto) ed intorno a sé(fenomeni sociali che accadono in quel momento),</a:t>
            </a:r>
          </a:p>
          <a:p>
            <a:pPr>
              <a:buFont typeface="Wingdings" pitchFamily="2" charset="2"/>
              <a:buChar char="Ø"/>
            </a:pPr>
            <a:r>
              <a:rPr lang="it-IT" dirty="0" smtClean="0"/>
              <a:t>Procedendo verso </a:t>
            </a:r>
            <a:r>
              <a:rPr lang="it-IT" b="1" i="1" u="sng" dirty="0" smtClean="0"/>
              <a:t>gli anni Ottanta</a:t>
            </a:r>
            <a:r>
              <a:rPr lang="it-IT" dirty="0" smtClean="0"/>
              <a:t>, un attenzione particolare meritano gli studi di </a:t>
            </a:r>
            <a:r>
              <a:rPr lang="it-IT" dirty="0" err="1" smtClean="0"/>
              <a:t>McGee</a:t>
            </a:r>
            <a:r>
              <a:rPr lang="it-IT" dirty="0" smtClean="0"/>
              <a:t>(1968), di </a:t>
            </a:r>
            <a:r>
              <a:rPr lang="it-IT" dirty="0" err="1" smtClean="0"/>
              <a:t>Birnbaum</a:t>
            </a:r>
            <a:r>
              <a:rPr lang="it-IT" dirty="0" smtClean="0"/>
              <a:t>(1973),di </a:t>
            </a:r>
            <a:r>
              <a:rPr lang="it-IT" dirty="0" err="1" smtClean="0"/>
              <a:t>Kaslow</a:t>
            </a:r>
            <a:r>
              <a:rPr lang="it-IT" dirty="0" smtClean="0"/>
              <a:t>(1976) e di Smith(1977).Questi studi condussero all’articolazione di un programma condiviso e concordato di interventi </a:t>
            </a:r>
            <a:r>
              <a:rPr lang="it-IT" dirty="0" err="1" smtClean="0"/>
              <a:t>psicologicinel</a:t>
            </a:r>
            <a:r>
              <a:rPr lang="it-IT" dirty="0" smtClean="0"/>
              <a:t> dopo disastro, teso a massimizzare l’efficacia e l’utilità degli interventi. Il programma prese il nome di :</a:t>
            </a:r>
            <a:r>
              <a:rPr lang="it-IT" b="1" i="1" dirty="0" smtClean="0"/>
              <a:t> </a:t>
            </a:r>
            <a:r>
              <a:rPr lang="it-IT" b="1" i="1" dirty="0" err="1" smtClean="0"/>
              <a:t>Crisis</a:t>
            </a:r>
            <a:r>
              <a:rPr lang="it-IT" b="1" i="1" dirty="0" smtClean="0"/>
              <a:t> </a:t>
            </a:r>
            <a:r>
              <a:rPr lang="it-IT" b="1" i="1" dirty="0" err="1" smtClean="0"/>
              <a:t>Intervenction</a:t>
            </a:r>
            <a:r>
              <a:rPr lang="it-IT" b="1" i="1" dirty="0" smtClean="0"/>
              <a:t> Program.</a:t>
            </a:r>
            <a:endParaRPr lang="it-IT" dirty="0"/>
          </a:p>
        </p:txBody>
      </p:sp>
    </p:spTree>
    <p:extLst>
      <p:ext uri="{BB962C8B-B14F-4D97-AF65-F5344CB8AC3E}">
        <p14:creationId xmlns:p14="http://schemas.microsoft.com/office/powerpoint/2010/main" val="383065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u="sng" dirty="0" smtClean="0"/>
              <a:t>Con questi nuovi contributi la Psicologia dei Disastri aveva raggiunto quella maturità disciplinare  che consente di intervenire secondo protocolli e prassi che discendono da esperienza, verifica, confronto e condivisione</a:t>
            </a:r>
            <a:r>
              <a:rPr lang="it-IT" dirty="0" smtClean="0"/>
              <a:t>;</a:t>
            </a:r>
          </a:p>
          <a:p>
            <a:pPr>
              <a:buFont typeface="Wingdings" pitchFamily="2" charset="2"/>
              <a:buChar char="Ø"/>
            </a:pPr>
            <a:r>
              <a:rPr lang="it-IT" dirty="0" smtClean="0"/>
              <a:t>La </a:t>
            </a:r>
            <a:r>
              <a:rPr lang="it-IT" dirty="0" err="1" smtClean="0"/>
              <a:t>Disaster</a:t>
            </a:r>
            <a:r>
              <a:rPr lang="it-IT" dirty="0" smtClean="0"/>
              <a:t> </a:t>
            </a:r>
            <a:r>
              <a:rPr lang="it-IT" dirty="0" err="1" smtClean="0"/>
              <a:t>Psycholigy</a:t>
            </a:r>
            <a:r>
              <a:rPr lang="it-IT" dirty="0" smtClean="0"/>
              <a:t> era nata ed andava rapidamente sviluppandosi;</a:t>
            </a:r>
          </a:p>
          <a:p>
            <a:pPr>
              <a:buFont typeface="Wingdings" pitchFamily="2" charset="2"/>
              <a:buChar char="Ø"/>
            </a:pPr>
            <a:r>
              <a:rPr lang="it-IT" dirty="0" smtClean="0"/>
              <a:t>Negli Stati Uniti gli interventi di assistenza psicologica nelle grandi emergenze smettono definitivamente di  dipendere dallo spontaneismo , dalla buona volontà e dalla sensibilità individuale il </a:t>
            </a:r>
            <a:r>
              <a:rPr lang="it-IT" u="sng" dirty="0" smtClean="0"/>
              <a:t>22 maggio 1974 con l’approvazione di una legge federale che prevede l’erogazione di servizi di assistenza psicologica alle vittime di eventi disastrosi;</a:t>
            </a:r>
            <a:endParaRPr lang="it-IT" u="sng" dirty="0"/>
          </a:p>
        </p:txBody>
      </p:sp>
    </p:spTree>
    <p:extLst>
      <p:ext uri="{BB962C8B-B14F-4D97-AF65-F5344CB8AC3E}">
        <p14:creationId xmlns:p14="http://schemas.microsoft.com/office/powerpoint/2010/main" val="863448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dirty="0" smtClean="0"/>
              <a:t>Particolarmente importanti per lo studio della </a:t>
            </a:r>
            <a:r>
              <a:rPr lang="it-IT" dirty="0" err="1" smtClean="0"/>
              <a:t>Disaster</a:t>
            </a:r>
            <a:r>
              <a:rPr lang="it-IT" dirty="0" smtClean="0"/>
              <a:t> </a:t>
            </a:r>
            <a:r>
              <a:rPr lang="it-IT" dirty="0" err="1" smtClean="0"/>
              <a:t>Psychology</a:t>
            </a:r>
            <a:r>
              <a:rPr lang="it-IT" dirty="0" smtClean="0"/>
              <a:t> sono stati anche </a:t>
            </a:r>
            <a:r>
              <a:rPr lang="it-IT" u="sng" dirty="0" smtClean="0"/>
              <a:t>gli studi sulle reazioni dei soldati americani impiegati nella guerra del Vietnam (1965-1975</a:t>
            </a:r>
            <a:r>
              <a:rPr lang="it-IT" dirty="0" smtClean="0"/>
              <a:t>). Molti studiosi furono coinvolti in ricerche sulle reazioni dei soldati allo stress da combattimento, </a:t>
            </a:r>
            <a:r>
              <a:rPr lang="it-IT" dirty="0" err="1" smtClean="0"/>
              <a:t>combat</a:t>
            </a:r>
            <a:r>
              <a:rPr lang="it-IT" dirty="0" smtClean="0"/>
              <a:t> stress(CS). Questi studi diedero grandi contributi alla individuazione di criteri e tecniche di intervento(PIES), allo sviluppo della </a:t>
            </a:r>
            <a:r>
              <a:rPr lang="it-IT" dirty="0" err="1" smtClean="0"/>
              <a:t>psicotraumatologia</a:t>
            </a:r>
            <a:r>
              <a:rPr lang="it-IT" dirty="0" smtClean="0"/>
              <a:t> ed alla promozione di un </a:t>
            </a:r>
            <a:r>
              <a:rPr lang="it-IT" u="sng" dirty="0" smtClean="0"/>
              <a:t>cambiamento  culturale </a:t>
            </a:r>
            <a:r>
              <a:rPr lang="it-IT" dirty="0" smtClean="0"/>
              <a:t>tale da consentire, finalmente, che « le sofferenze dei reduci...fossero finalmente riconosciute ed etichettate come disturbo da stress post –traumatico» (</a:t>
            </a:r>
            <a:r>
              <a:rPr lang="it-IT" dirty="0" err="1" smtClean="0"/>
              <a:t>Shapiro</a:t>
            </a:r>
            <a:r>
              <a:rPr lang="it-IT" dirty="0" smtClean="0"/>
              <a:t> 1998), e non più come codardia, debolezza ,ecc.</a:t>
            </a:r>
          </a:p>
          <a:p>
            <a:pPr>
              <a:buFont typeface="Wingdings" pitchFamily="2" charset="2"/>
              <a:buChar char="Ø"/>
            </a:pPr>
            <a:endParaRPr lang="it-IT" dirty="0"/>
          </a:p>
        </p:txBody>
      </p:sp>
    </p:spTree>
    <p:extLst>
      <p:ext uri="{BB962C8B-B14F-4D97-AF65-F5344CB8AC3E}">
        <p14:creationId xmlns:p14="http://schemas.microsoft.com/office/powerpoint/2010/main" val="3447916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4400" dirty="0" smtClean="0"/>
              <a:t>       Psicologia dell’Emergenza,</a:t>
            </a:r>
            <a:br>
              <a:rPr lang="it-IT" sz="4400" dirty="0" smtClean="0"/>
            </a:br>
            <a:r>
              <a:rPr lang="it-IT" sz="4400" dirty="0" smtClean="0"/>
              <a:t>     </a:t>
            </a:r>
            <a:r>
              <a:rPr lang="it-IT" sz="4400" b="1" i="1" dirty="0" smtClean="0"/>
              <a:t>nascita e sviluppo in Europa</a:t>
            </a:r>
            <a:endParaRPr lang="it-IT" sz="4400" b="1" i="1" dirty="0"/>
          </a:p>
        </p:txBody>
      </p:sp>
      <p:sp>
        <p:nvSpPr>
          <p:cNvPr id="3" name="Segnaposto contenuto 2"/>
          <p:cNvSpPr>
            <a:spLocks noGrp="1"/>
          </p:cNvSpPr>
          <p:nvPr>
            <p:ph idx="1"/>
          </p:nvPr>
        </p:nvSpPr>
        <p:spPr/>
        <p:txBody>
          <a:bodyPr>
            <a:normAutofit fontScale="92500" lnSpcReduction="10000"/>
          </a:bodyPr>
          <a:lstStyle/>
          <a:p>
            <a:pPr>
              <a:buFont typeface="Wingdings" pitchFamily="2" charset="2"/>
              <a:buChar char="Ø"/>
            </a:pPr>
            <a:r>
              <a:rPr lang="it-IT" dirty="0" smtClean="0"/>
              <a:t>A seguito di eventi disastrosi nei vari paesi europei si sono via via costituiti gruppi di ricercatori e clinici che si sono occupati delle reazioni umane nelle emergenze, dando luogo alla nascita: </a:t>
            </a:r>
          </a:p>
          <a:p>
            <a:pPr>
              <a:buFont typeface="Wingdings" pitchFamily="2" charset="2"/>
              <a:buChar char="Ø"/>
            </a:pPr>
            <a:r>
              <a:rPr lang="it-IT" dirty="0" smtClean="0"/>
              <a:t>della  </a:t>
            </a:r>
            <a:r>
              <a:rPr lang="it-IT" b="1" i="1" dirty="0" err="1" smtClean="0"/>
              <a:t>Disaster</a:t>
            </a:r>
            <a:r>
              <a:rPr lang="it-IT" b="1" i="1" dirty="0" smtClean="0"/>
              <a:t> </a:t>
            </a:r>
            <a:r>
              <a:rPr lang="it-IT" b="1" i="1" dirty="0" err="1" smtClean="0"/>
              <a:t>Psychology</a:t>
            </a:r>
            <a:r>
              <a:rPr lang="it-IT" dirty="0" smtClean="0"/>
              <a:t>, nei paesi anglosassoni,</a:t>
            </a:r>
          </a:p>
          <a:p>
            <a:pPr>
              <a:buFont typeface="Wingdings" pitchFamily="2" charset="2"/>
              <a:buChar char="Ø"/>
            </a:pPr>
            <a:r>
              <a:rPr lang="it-IT" dirty="0" smtClean="0"/>
              <a:t> della </a:t>
            </a:r>
            <a:r>
              <a:rPr lang="it-IT" b="1" i="1" dirty="0" err="1"/>
              <a:t>C</a:t>
            </a:r>
            <a:r>
              <a:rPr lang="it-IT" b="1" i="1" dirty="0" err="1" smtClean="0"/>
              <a:t>risis</a:t>
            </a:r>
            <a:r>
              <a:rPr lang="it-IT" b="1" i="1" dirty="0" smtClean="0"/>
              <a:t> </a:t>
            </a:r>
            <a:r>
              <a:rPr lang="it-IT" b="1" i="1" dirty="0" err="1" smtClean="0"/>
              <a:t>Psychology</a:t>
            </a:r>
            <a:r>
              <a:rPr lang="it-IT" b="1" i="1" dirty="0" smtClean="0"/>
              <a:t>, </a:t>
            </a:r>
            <a:r>
              <a:rPr lang="it-IT" dirty="0" smtClean="0"/>
              <a:t>nei paesi nordici; </a:t>
            </a:r>
          </a:p>
          <a:p>
            <a:pPr>
              <a:buFont typeface="Wingdings" pitchFamily="2" charset="2"/>
              <a:buChar char="Ø"/>
            </a:pPr>
            <a:r>
              <a:rPr lang="it-IT" dirty="0" smtClean="0"/>
              <a:t>della </a:t>
            </a:r>
            <a:r>
              <a:rPr lang="it-IT" dirty="0" err="1" smtClean="0"/>
              <a:t>Psychologyie</a:t>
            </a:r>
            <a:r>
              <a:rPr lang="it-IT" dirty="0" smtClean="0"/>
              <a:t> d’</a:t>
            </a:r>
            <a:r>
              <a:rPr lang="it-IT" dirty="0" err="1" smtClean="0"/>
              <a:t>Urgence</a:t>
            </a:r>
            <a:r>
              <a:rPr lang="it-IT" dirty="0" smtClean="0"/>
              <a:t>, in Francia; </a:t>
            </a:r>
          </a:p>
          <a:p>
            <a:pPr>
              <a:buFont typeface="Wingdings" pitchFamily="2" charset="2"/>
              <a:buChar char="Ø"/>
            </a:pPr>
            <a:r>
              <a:rPr lang="it-IT" dirty="0" smtClean="0"/>
              <a:t>della </a:t>
            </a:r>
            <a:r>
              <a:rPr lang="it-IT" dirty="0" err="1" smtClean="0"/>
              <a:t>Notfallpsychologie</a:t>
            </a:r>
            <a:r>
              <a:rPr lang="it-IT" dirty="0" smtClean="0"/>
              <a:t> in Germania;</a:t>
            </a:r>
          </a:p>
          <a:p>
            <a:pPr>
              <a:buFont typeface="Wingdings" pitchFamily="2" charset="2"/>
              <a:buChar char="Ø"/>
            </a:pPr>
            <a:r>
              <a:rPr lang="it-IT" dirty="0"/>
              <a:t>d</a:t>
            </a:r>
            <a:r>
              <a:rPr lang="it-IT" dirty="0" smtClean="0"/>
              <a:t>ella Psicologia de </a:t>
            </a:r>
            <a:r>
              <a:rPr lang="it-IT" dirty="0" err="1" smtClean="0"/>
              <a:t>Urgencia</a:t>
            </a:r>
            <a:r>
              <a:rPr lang="it-IT" dirty="0" smtClean="0"/>
              <a:t> ,</a:t>
            </a:r>
            <a:r>
              <a:rPr lang="it-IT" dirty="0" err="1" smtClean="0"/>
              <a:t>Emergencias</a:t>
            </a:r>
            <a:r>
              <a:rPr lang="it-IT" dirty="0" smtClean="0"/>
              <a:t>  y </a:t>
            </a:r>
            <a:r>
              <a:rPr lang="it-IT" dirty="0" err="1" smtClean="0"/>
              <a:t>Catastrofes</a:t>
            </a:r>
            <a:r>
              <a:rPr lang="it-IT" dirty="0" smtClean="0"/>
              <a:t>   in Spagna;</a:t>
            </a:r>
          </a:p>
          <a:p>
            <a:pPr>
              <a:buFont typeface="Wingdings" pitchFamily="2" charset="2"/>
              <a:buChar char="Ø"/>
            </a:pPr>
            <a:r>
              <a:rPr lang="it-IT" dirty="0"/>
              <a:t>d</a:t>
            </a:r>
            <a:r>
              <a:rPr lang="it-IT" dirty="0" smtClean="0"/>
              <a:t>ella Psicologia dell’Emergenza in Italia.</a:t>
            </a:r>
            <a:endParaRPr lang="it-IT" dirty="0"/>
          </a:p>
        </p:txBody>
      </p:sp>
    </p:spTree>
    <p:extLst>
      <p:ext uri="{BB962C8B-B14F-4D97-AF65-F5344CB8AC3E}">
        <p14:creationId xmlns:p14="http://schemas.microsoft.com/office/powerpoint/2010/main" val="3101534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1600</TotalTime>
  <Words>4874</Words>
  <Application>Microsoft Office PowerPoint</Application>
  <PresentationFormat>Presentazione su schermo (4:3)</PresentationFormat>
  <Paragraphs>188</Paragraphs>
  <Slides>58</Slides>
  <Notes>1</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Equinozio</vt:lpstr>
      <vt:lpstr>               Ordine  Psicologi Puglia La Psicologia dell’Emergenza:  esperienze e modelli  di intervento Bari 12/01/’17</vt:lpstr>
      <vt:lpstr>Presentazione standard di PowerPoint</vt:lpstr>
      <vt:lpstr>      Psicologia dell’Emergenza,              nascita e sviluppo</vt:lpstr>
      <vt:lpstr>Presentazione standard di PowerPoint</vt:lpstr>
      <vt:lpstr>Presentazione standard di PowerPoint</vt:lpstr>
      <vt:lpstr>Presentazione standard di PowerPoint</vt:lpstr>
      <vt:lpstr>Presentazione standard di PowerPoint</vt:lpstr>
      <vt:lpstr>Presentazione standard di PowerPoint</vt:lpstr>
      <vt:lpstr>       Psicologia dell’Emergenza,      nascita e sviluppo in Europa</vt:lpstr>
      <vt:lpstr>Presentazione standard di PowerPoint</vt:lpstr>
      <vt:lpstr>      Psicologia dell’Emergenza,       nascita e sviluppo in Italia</vt:lpstr>
      <vt:lpstr>Presentazione standard di PowerPoint</vt:lpstr>
      <vt:lpstr>Presentazione standard di PowerPoint</vt:lpstr>
      <vt:lpstr>Presentazione standard di PowerPoint</vt:lpstr>
      <vt:lpstr>Presentazione standard di PowerPoint</vt:lpstr>
      <vt:lpstr>   Normativa italiana sull’intervento        psicologico in situazioni di emergenza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Normativa/ Funzione  2</vt:lpstr>
      <vt:lpstr>       Criteri di Massima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Psicologia dell’Emergenza,                  Stato dell’Arte</vt:lpstr>
      <vt:lpstr>Presentazione standard di PowerPoint</vt:lpstr>
      <vt:lpstr>             Stato dell’Arte    -Pianificazione degli interventi-</vt:lpstr>
      <vt:lpstr>               Stato dell’Arte     -Molteplicità degli Scenari-</vt:lpstr>
      <vt:lpstr>Presentazione standard di PowerPoint</vt:lpstr>
      <vt:lpstr>              Stato dell’Arte  -Peculiarità e finalità specifiche dell’intervento-</vt:lpstr>
      <vt:lpstr>Presentazione standard di PowerPoint</vt:lpstr>
      <vt:lpstr>Presentazione standard di PowerPoint</vt:lpstr>
      <vt:lpstr>  </vt:lpstr>
      <vt:lpstr> Stato dell’Arte /Peculiarità e finalità specifiche    dell’intervento, è opportuno precisare che:</vt:lpstr>
      <vt:lpstr>Stato dell’Arte/ Articolazione dell’intervento                                                            in base alle fasi dell’evento</vt:lpstr>
      <vt:lpstr>Presentazione standard di PowerPoint</vt:lpstr>
      <vt:lpstr>Presentazione standard di PowerPoint</vt:lpstr>
      <vt:lpstr>                Stato dell’Arte Tipologia degli interventi in Psicologia dell’Emergenza</vt:lpstr>
      <vt:lpstr>Presentazione standard di PowerPoint</vt:lpstr>
      <vt:lpstr>Presentazione standard di PowerPoint</vt:lpstr>
      <vt:lpstr>               Stato dell’Arte    Tutela della salute psicofisica del soccorritore</vt:lpstr>
      <vt:lpstr>Presentazione standard di PowerPoint</vt:lpstr>
      <vt:lpstr>Presentazione standard di PowerPoint</vt:lpstr>
      <vt:lpstr>                 Stato dell’Atre    Le competenze dello psicologo dell’ emergenza</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Michele Cusano</dc:creator>
  <cp:lastModifiedBy>Michele Cusano</cp:lastModifiedBy>
  <cp:revision>150</cp:revision>
  <dcterms:created xsi:type="dcterms:W3CDTF">2017-01-07T09:29:55Z</dcterms:created>
  <dcterms:modified xsi:type="dcterms:W3CDTF">2017-02-14T23:53:22Z</dcterms:modified>
</cp:coreProperties>
</file>